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3" r:id="rId3"/>
    <p:sldId id="339" r:id="rId4"/>
    <p:sldId id="332" r:id="rId5"/>
    <p:sldId id="341" r:id="rId6"/>
    <p:sldId id="333" r:id="rId7"/>
    <p:sldId id="340" r:id="rId8"/>
    <p:sldId id="336" r:id="rId9"/>
    <p:sldId id="330" r:id="rId10"/>
    <p:sldId id="342" r:id="rId11"/>
    <p:sldId id="334" r:id="rId12"/>
    <p:sldId id="337" r:id="rId13"/>
    <p:sldId id="338" r:id="rId14"/>
    <p:sldId id="335" r:id="rId15"/>
    <p:sldId id="282" r:id="rId16"/>
    <p:sldId id="271" r:id="rId17"/>
    <p:sldId id="293" r:id="rId18"/>
    <p:sldId id="329" r:id="rId19"/>
    <p:sldId id="319" r:id="rId20"/>
    <p:sldId id="306" r:id="rId21"/>
    <p:sldId id="314" r:id="rId22"/>
    <p:sldId id="343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ABA06"/>
    <a:srgbClr val="0000FF"/>
    <a:srgbClr val="CC00FF"/>
    <a:srgbClr val="CCFFCC"/>
    <a:srgbClr val="FFFF99"/>
    <a:srgbClr val="FF6600"/>
    <a:srgbClr val="FFCC00"/>
    <a:srgbClr val="FF9900"/>
    <a:srgbClr val="FF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/>
              <a:t>29-5-2013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823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/>
              <a:t>29-5-2013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78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/>
              <a:t>29-5-2013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9933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/>
              <a:t>29-5-2013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0150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/>
              <a:t>29-5-2013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539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/>
              <a:t>29-5-2013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014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/>
              <a:t>29-5-2013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845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/>
              <a:t>29-5-2013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500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/>
              <a:t>29-5-2013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231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/>
              <a:t>29-5-2013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410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/>
              <a:t>29-5-2013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0691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BBB87-22CD-4CDB-B5CD-9B768B65B61C}" type="datetimeFigureOut">
              <a:rPr lang="nl-NL" smtClean="0"/>
              <a:t>29-5-2013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21C40-3889-439A-9171-262264CF06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561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olderpv.nl" TargetMode="External"/><Relationship Id="rId2" Type="http://schemas.openxmlformats.org/officeDocument/2006/relationships/hyperlink" Target="http://www.polderpv.nl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olderpv.nl" TargetMode="External"/><Relationship Id="rId2" Type="http://schemas.openxmlformats.org/officeDocument/2006/relationships/hyperlink" Target="http://www.polderpv.nl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4704" y="476672"/>
            <a:ext cx="7772400" cy="2448272"/>
          </a:xfrm>
        </p:spPr>
        <p:txBody>
          <a:bodyPr>
            <a:noAutofit/>
          </a:bodyPr>
          <a:lstStyle/>
          <a:p>
            <a:r>
              <a:rPr lang="nl-NL" sz="3600" b="1" dirty="0"/>
              <a:t>Nederland gaat versneld verder met uitbouw zonnestroom </a:t>
            </a:r>
            <a:r>
              <a:rPr lang="nl-NL" sz="3600" b="1" dirty="0" smtClean="0"/>
              <a:t>capaciteit</a:t>
            </a:r>
            <a:br>
              <a:rPr lang="nl-NL" sz="3600" b="1" dirty="0" smtClean="0"/>
            </a:br>
            <a:r>
              <a:rPr lang="nl-NL" sz="2400" b="1" dirty="0" smtClean="0">
                <a:solidFill>
                  <a:srgbClr val="FF0000"/>
                </a:solidFill>
              </a:rPr>
              <a:t>ook met huurders…</a:t>
            </a:r>
            <a:r>
              <a:rPr lang="nl-NL" sz="2400" b="1" dirty="0">
                <a:solidFill>
                  <a:srgbClr val="FF0000"/>
                </a:solidFill>
              </a:rPr>
              <a:t/>
            </a:r>
            <a:br>
              <a:rPr lang="nl-NL" sz="2400" b="1" dirty="0">
                <a:solidFill>
                  <a:srgbClr val="FF0000"/>
                </a:solidFill>
              </a:rPr>
            </a:br>
            <a:r>
              <a:rPr lang="nl-NL" sz="3600" b="1" dirty="0" smtClean="0"/>
              <a:t/>
            </a:r>
            <a:br>
              <a:rPr lang="nl-NL" sz="3600" b="1" dirty="0" smtClean="0"/>
            </a:br>
            <a:r>
              <a:rPr lang="nl-NL" sz="3600" b="1" dirty="0" smtClean="0"/>
              <a:t>The </a:t>
            </a:r>
            <a:r>
              <a:rPr lang="nl-NL" sz="3600" b="1" dirty="0"/>
              <a:t>Solar Future </a:t>
            </a:r>
            <a:r>
              <a:rPr lang="nl-NL" sz="3600" b="1" dirty="0" smtClean="0"/>
              <a:t>NL V - 2013</a:t>
            </a:r>
            <a:endParaRPr lang="nl-NL" sz="36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32426" y="3068960"/>
            <a:ext cx="6400800" cy="1944216"/>
          </a:xfrm>
        </p:spPr>
        <p:txBody>
          <a:bodyPr>
            <a:noAutofit/>
          </a:bodyPr>
          <a:lstStyle/>
          <a:p>
            <a:r>
              <a:rPr lang="nl-NL" sz="24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Peter J. Segaar - Polder PV</a:t>
            </a:r>
          </a:p>
          <a:p>
            <a:r>
              <a:rPr lang="nl-NL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Leiden (ZH)</a:t>
            </a:r>
          </a:p>
          <a:p>
            <a:r>
              <a:rPr lang="nl-NL" sz="18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www.polderpv.nl</a:t>
            </a:r>
            <a:endParaRPr lang="nl-NL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18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info@polderpv.nl</a:t>
            </a:r>
            <a:endParaRPr lang="nl-NL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Twitter: @Polder_PV</a:t>
            </a:r>
          </a:p>
          <a:p>
            <a:endParaRPr lang="nl-NL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26" y="5229200"/>
            <a:ext cx="548640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3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76" y="6230615"/>
            <a:ext cx="5915000" cy="490066"/>
          </a:xfrm>
        </p:spPr>
        <p:txBody>
          <a:bodyPr>
            <a:normAutofit/>
          </a:bodyPr>
          <a:lstStyle/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gaat versneld verder met </a:t>
            </a:r>
            <a:r>
              <a:rPr lang="nl-N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PV-uitbouw – TSF NL V 2013 </a:t>
            </a:r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55" y="1728103"/>
            <a:ext cx="5381889" cy="403641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72869" y="188640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Oplevering</a:t>
            </a:r>
          </a:p>
          <a:p>
            <a:pPr algn="ctr"/>
            <a:endParaRPr lang="nl-NL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Het slechte voorbeeld: </a:t>
            </a:r>
            <a:r>
              <a:rPr lang="nl-NL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ONACCEPTABEL!!</a:t>
            </a:r>
            <a:endParaRPr lang="nl-NL" sz="24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87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76" y="6230615"/>
            <a:ext cx="5915000" cy="490066"/>
          </a:xfrm>
        </p:spPr>
        <p:txBody>
          <a:bodyPr>
            <a:normAutofit/>
          </a:bodyPr>
          <a:lstStyle/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gaat versneld verder met </a:t>
            </a:r>
            <a:r>
              <a:rPr lang="nl-N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PV-uitbouw – TSF NL V 2013 </a:t>
            </a:r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"/>
          <p:cNvSpPr txBox="1">
            <a:spLocks/>
          </p:cNvSpPr>
          <p:nvPr/>
        </p:nvSpPr>
        <p:spPr>
          <a:xfrm>
            <a:off x="285618" y="188640"/>
            <a:ext cx="8678869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Kwaliteits-issues na oplevering</a:t>
            </a:r>
          </a:p>
          <a:p>
            <a:pPr algn="l"/>
            <a:endParaRPr lang="nl-NL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Wingdings" pitchFamily="2" charset="2"/>
              <a:buChar char="ü"/>
            </a:pPr>
            <a:r>
              <a:rPr lang="nl-N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Check systeem eens in zoveel </a:t>
            </a:r>
            <a:r>
              <a:rPr lang="nl-N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tijd op oog &amp; productie (monitoring).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nl-NL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Grote </a:t>
            </a:r>
            <a:r>
              <a:rPr lang="nl-NL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controle </a:t>
            </a:r>
            <a:r>
              <a:rPr lang="nl-N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vóór </a:t>
            </a:r>
            <a:r>
              <a:rPr lang="nl-N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verstrijken </a:t>
            </a:r>
            <a:r>
              <a:rPr lang="nl-N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productgaranties. </a:t>
            </a:r>
            <a:r>
              <a:rPr lang="nl-NL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Kabels &amp; verb.</a:t>
            </a:r>
            <a:endParaRPr lang="nl-NL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Wingdings" pitchFamily="2" charset="2"/>
              <a:buChar char="ü"/>
            </a:pPr>
            <a:r>
              <a:rPr lang="nl-N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Check op vervuiling (vogels</a:t>
            </a:r>
            <a:r>
              <a:rPr lang="nl-N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!).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nl-N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Evt. professionele systeem </a:t>
            </a:r>
            <a:br>
              <a:rPr lang="nl-N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check uitbesteden.</a:t>
            </a:r>
            <a:endParaRPr lang="nl-NL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52" y="1628800"/>
            <a:ext cx="4608512" cy="392874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4617194" cy="346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1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76" y="6230615"/>
            <a:ext cx="5915000" cy="490066"/>
          </a:xfrm>
        </p:spPr>
        <p:txBody>
          <a:bodyPr>
            <a:normAutofit/>
          </a:bodyPr>
          <a:lstStyle/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gaat versneld verder met </a:t>
            </a:r>
            <a:r>
              <a:rPr lang="nl-N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PV-uitbouw – TSF NL V 2013 </a:t>
            </a:r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/>
          <p:cNvSpPr txBox="1"/>
          <p:nvPr/>
        </p:nvSpPr>
        <p:spPr>
          <a:xfrm>
            <a:off x="179512" y="18864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Opbrengstprognoses, monitoring, terugkoppeling</a:t>
            </a:r>
            <a:endParaRPr lang="nl-NL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55" y="650688"/>
            <a:ext cx="3190875" cy="47910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054" y="650305"/>
            <a:ext cx="4747029" cy="4277987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3778785" y="4980098"/>
            <a:ext cx="518457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Afgelopen jaar heeft uw aandeel in de PV-installaties: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XXX uren TV kijken vergroend…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Stroom voor YYY kopjes koffie opgeleverd…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96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76" y="6230615"/>
            <a:ext cx="5915000" cy="490066"/>
          </a:xfrm>
        </p:spPr>
        <p:txBody>
          <a:bodyPr>
            <a:normAutofit/>
          </a:bodyPr>
          <a:lstStyle/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gaat versneld verder met </a:t>
            </a:r>
            <a:r>
              <a:rPr lang="nl-N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PV-uitbouw – TSF NL V 2013 </a:t>
            </a:r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/>
          <p:cNvSpPr txBox="1"/>
          <p:nvPr/>
        </p:nvSpPr>
        <p:spPr>
          <a:xfrm>
            <a:off x="179512" y="18864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Tweede deel: de PV markt in Nederland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92" y="1497357"/>
            <a:ext cx="2962763" cy="395035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443" y="1497357"/>
            <a:ext cx="3707904" cy="208569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181" y="3831545"/>
            <a:ext cx="3236214" cy="2317509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1475656" y="764704"/>
            <a:ext cx="6635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Verdana" pitchFamily="34" charset="0"/>
                <a:ea typeface="Verdana" pitchFamily="34" charset="0"/>
                <a:cs typeface="Verdana" pitchFamily="34" charset="0"/>
              </a:rPr>
              <a:t>Enkele highlights voordracht Polder PV tijdens </a:t>
            </a:r>
            <a:r>
              <a:rPr lang="nl-N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nl-NL" dirty="0">
                <a:latin typeface="Verdana" pitchFamily="34" charset="0"/>
                <a:ea typeface="Verdana" pitchFamily="34" charset="0"/>
                <a:cs typeface="Verdana" pitchFamily="34" charset="0"/>
              </a:rPr>
              <a:t>Solar Future NL V, 23 mei 2013 Eindhoven</a:t>
            </a:r>
            <a:endParaRPr lang="nl-N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789298" y="5566275"/>
            <a:ext cx="2010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Particulier, Leiden</a:t>
            </a:r>
            <a:endParaRPr lang="nl-N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804247" y="3739030"/>
            <a:ext cx="1654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Bedrijf, Elburg</a:t>
            </a:r>
            <a:endParaRPr lang="nl-N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6445517" y="5334676"/>
            <a:ext cx="2518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Inkoopactie, Zeeland</a:t>
            </a:r>
            <a:endParaRPr lang="nl-N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87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76" y="6230615"/>
            <a:ext cx="5915000" cy="490066"/>
          </a:xfrm>
        </p:spPr>
        <p:txBody>
          <a:bodyPr>
            <a:normAutofit/>
          </a:bodyPr>
          <a:lstStyle/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gaat versneld verder met </a:t>
            </a:r>
            <a:r>
              <a:rPr lang="nl-N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PV-uitbouw – TSF NL V 2013 </a:t>
            </a:r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179512" y="60121"/>
            <a:ext cx="8784976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CBS update 2012 </a:t>
            </a:r>
            <a:r>
              <a:rPr lang="nl-N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(m.b.v. lijsten </a:t>
            </a:r>
            <a:r>
              <a:rPr lang="nl-N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PPV)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672048" y="5464210"/>
            <a:ext cx="6215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Accumulatie 2011 CBS: </a:t>
            </a:r>
            <a:r>
              <a:rPr lang="nl-NL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145 MWp</a:t>
            </a:r>
            <a:r>
              <a:rPr lang="nl-NL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nl-NL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86%</a:t>
            </a:r>
            <a:r>
              <a:rPr lang="nl-NL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residentieel.</a:t>
            </a:r>
          </a:p>
          <a:p>
            <a:pPr algn="ctr"/>
            <a:r>
              <a:rPr lang="nl-NL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Accumulatie 2012 CBS: </a:t>
            </a:r>
            <a:r>
              <a:rPr lang="nl-NL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340 MWp</a:t>
            </a:r>
            <a:r>
              <a:rPr lang="nl-NL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  <a:endParaRPr lang="nl-NL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18042"/>
            <a:ext cx="6336704" cy="4856795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6804249" y="1700808"/>
            <a:ext cx="2321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Toename t.o.v. groei 2011: </a:t>
            </a:r>
            <a:r>
              <a:rPr lang="nl-NL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+134% </a:t>
            </a:r>
            <a:r>
              <a:rPr 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</a:p>
          <a:p>
            <a:endParaRPr lang="nl-NL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Accumulatie: </a:t>
            </a:r>
            <a:r>
              <a:rPr lang="nl-NL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factor x2,3</a:t>
            </a:r>
            <a:r>
              <a:rPr 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73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566" y="116632"/>
            <a:ext cx="1864723" cy="2592288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76" y="6230615"/>
            <a:ext cx="5915000" cy="490066"/>
          </a:xfrm>
        </p:spPr>
        <p:txBody>
          <a:bodyPr>
            <a:normAutofit/>
          </a:bodyPr>
          <a:lstStyle/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gaat versneld verder met </a:t>
            </a:r>
            <a:r>
              <a:rPr lang="nl-N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PV-uitbouw – TSF NL V 2013 </a:t>
            </a:r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179512" y="116632"/>
            <a:ext cx="878497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markt drivers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60801" y="815382"/>
            <a:ext cx="8784976" cy="5277914"/>
          </a:xfrm>
        </p:spPr>
        <p:txBody>
          <a:bodyPr>
            <a:noAutofit/>
          </a:bodyPr>
          <a:lstStyle/>
          <a:p>
            <a:pPr marL="457200" indent="-457200"/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Goedkope zonnepanelen.</a:t>
            </a:r>
          </a:p>
          <a:p>
            <a:pPr marL="457200" indent="-457200"/>
            <a:r>
              <a:rPr lang="nl-NL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Salderen, salderen, en nog eens: salderen</a:t>
            </a:r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457200" indent="-457200"/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SDE </a:t>
            </a:r>
            <a:r>
              <a:rPr lang="nl-NL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( &gt;&gt; CertiQ</a:t>
            </a:r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</a:p>
          <a:p>
            <a:pPr marL="457200" indent="-457200"/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Lokale, regionale, tot landelijke inkoop acties.</a:t>
            </a:r>
          </a:p>
          <a:p>
            <a:pPr marL="457200" indent="-457200"/>
            <a:r>
              <a:rPr lang="nl-NL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Nationale (aanschaf) Subsidie Regeling (AgNL</a:t>
            </a:r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</a:p>
          <a:p>
            <a:pPr marL="457200" indent="-457200"/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Duurzaamheid gemeentes (PV op eigen daken).</a:t>
            </a:r>
          </a:p>
          <a:p>
            <a:pPr marL="457200" indent="-457200"/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“Essent” / “NUON” verkoop gelden &gt;&gt; provincies.</a:t>
            </a:r>
          </a:p>
          <a:p>
            <a:pPr marL="457200" indent="-457200"/>
            <a:r>
              <a:rPr lang="nl-NL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EIA, </a:t>
            </a:r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VAMIL… Boeren, bedrijven (rap toenemend)</a:t>
            </a:r>
          </a:p>
          <a:p>
            <a:pPr marL="457200" indent="-457200"/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“Ont-zorg” concepten: wij willen uw dak.</a:t>
            </a:r>
          </a:p>
          <a:p>
            <a:pPr marL="457200" indent="-457200"/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Het “buren hebben PV – </a:t>
            </a:r>
            <a:r>
              <a:rPr lang="nl-NL" sz="2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dus ik ook</a:t>
            </a:r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 effect.</a:t>
            </a:r>
          </a:p>
          <a:p>
            <a:pPr marL="457200" indent="-457200"/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Lokale energie coöperaties.</a:t>
            </a:r>
            <a:endParaRPr lang="nl-NL" sz="220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/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MVO implementatie, “green-washing” &gt;&gt; serieuzer.</a:t>
            </a:r>
          </a:p>
          <a:p>
            <a:pPr marL="457200" indent="-457200"/>
            <a:r>
              <a:rPr lang="nl-NL" sz="2200" b="1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Awakening</a:t>
            </a:r>
            <a:r>
              <a:rPr lang="nl-NL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huursector!</a:t>
            </a:r>
            <a:endParaRPr lang="nl-NL" sz="2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5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76" y="6230615"/>
            <a:ext cx="5915000" cy="490066"/>
          </a:xfrm>
        </p:spPr>
        <p:txBody>
          <a:bodyPr>
            <a:normAutofit/>
          </a:bodyPr>
          <a:lstStyle/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gaat versneld verder met </a:t>
            </a:r>
            <a:r>
              <a:rPr lang="nl-N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PV-uitbouw – TSF NL V 2013 </a:t>
            </a:r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215783" y="116632"/>
            <a:ext cx="8640959" cy="83099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“niet door HS gewilde” NSR werd ingevoerd: </a:t>
            </a:r>
          </a:p>
          <a:p>
            <a:pPr algn="ctr"/>
            <a:r>
              <a:rPr lang="nl-N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Verloop aanvragen 2-7-’12 –&gt; 14-5-’13</a:t>
            </a:r>
          </a:p>
        </p:txBody>
      </p:sp>
      <p:sp>
        <p:nvSpPr>
          <p:cNvPr id="13" name="Rechthoek 12"/>
          <p:cNvSpPr/>
          <p:nvPr/>
        </p:nvSpPr>
        <p:spPr>
          <a:xfrm>
            <a:off x="107504" y="1114589"/>
            <a:ext cx="3471485" cy="480131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nl-N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MEUR 50,9 tot en met 28-12-2013. Buiten SDE!</a:t>
            </a:r>
            <a:br>
              <a:rPr lang="nl-N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nl-NL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14 mei </a:t>
            </a:r>
            <a:r>
              <a:rPr lang="nl-NL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2013 </a:t>
            </a:r>
            <a:r>
              <a:rPr lang="nl-N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30% </a:t>
            </a:r>
            <a:r>
              <a:rPr lang="nl-NL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van budget </a:t>
            </a:r>
            <a:r>
              <a:rPr lang="nl-N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</a:t>
            </a:r>
            <a:br>
              <a:rPr lang="nl-N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nl-NL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Ruim 63.000 aanvr.</a:t>
            </a:r>
            <a:br>
              <a:rPr lang="nl-N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nl-NL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2012: </a:t>
            </a:r>
            <a:r>
              <a:rPr lang="nl-NL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103,48 </a:t>
            </a:r>
            <a:r>
              <a:rPr lang="nl-NL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MWp </a:t>
            </a:r>
            <a:r>
              <a:rPr lang="nl-NL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beschikt </a:t>
            </a:r>
            <a:r>
              <a:rPr lang="nl-N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AgNL = realisatie aanvrager</a:t>
            </a:r>
            <a:br>
              <a:rPr lang="nl-N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nl-NL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Potentie </a:t>
            </a:r>
            <a:r>
              <a:rPr lang="nl-N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2012-2013: </a:t>
            </a:r>
            <a:r>
              <a:rPr lang="nl-NL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260 MWp / </a:t>
            </a:r>
            <a:r>
              <a:rPr lang="nl-NL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r>
              <a:rPr lang="nl-NL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90.000</a:t>
            </a:r>
            <a:br>
              <a:rPr lang="nl-NL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nl-NL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Detail data op PPV</a:t>
            </a:r>
            <a:endParaRPr lang="nl-NL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78" y="1196752"/>
            <a:ext cx="5626019" cy="4320480"/>
          </a:xfrm>
        </p:spPr>
      </p:pic>
    </p:spTree>
    <p:extLst>
      <p:ext uri="{BB962C8B-B14F-4D97-AF65-F5344CB8AC3E}">
        <p14:creationId xmlns:p14="http://schemas.microsoft.com/office/powerpoint/2010/main" val="295626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76" y="6230615"/>
            <a:ext cx="5915000" cy="490066"/>
          </a:xfrm>
        </p:spPr>
        <p:txBody>
          <a:bodyPr>
            <a:normAutofit/>
          </a:bodyPr>
          <a:lstStyle/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gaat versneld verder met </a:t>
            </a:r>
            <a:r>
              <a:rPr lang="nl-N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PV-uitbouw – TSF NL V 2013 </a:t>
            </a:r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251520" y="116632"/>
            <a:ext cx="8640959" cy="83099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Aantallen PV-installaties Nederland – </a:t>
            </a:r>
            <a:br>
              <a:rPr lang="nl-N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registraties</a:t>
            </a:r>
            <a:r>
              <a:rPr lang="nl-N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speculaties</a:t>
            </a:r>
            <a:endParaRPr lang="nl-NL" sz="2400" b="1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Tijdelijke aanduiding voor inhoud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34" y="968662"/>
            <a:ext cx="7476132" cy="4652259"/>
          </a:xfrm>
        </p:spPr>
      </p:pic>
      <p:sp>
        <p:nvSpPr>
          <p:cNvPr id="5" name="Tekstvak 4"/>
          <p:cNvSpPr txBox="1"/>
          <p:nvPr/>
        </p:nvSpPr>
        <p:spPr>
          <a:xfrm>
            <a:off x="1408657" y="5648169"/>
            <a:ext cx="5222157" cy="307777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NSR 2012: 2 juli – 31 dec. </a:t>
            </a:r>
            <a:r>
              <a:rPr lang="nl-NL" sz="1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35.407</a:t>
            </a:r>
            <a:r>
              <a:rPr lang="nl-N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inst. “gerealiseerd”</a:t>
            </a:r>
            <a:endParaRPr lang="nl-N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7812361" y="3140968"/>
            <a:ext cx="115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rgbClr val="CC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 PIR opgaves</a:t>
            </a:r>
            <a:endParaRPr lang="nl-NL" sz="1400" b="1" dirty="0">
              <a:solidFill>
                <a:srgbClr val="CC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Ovaal 5"/>
          <p:cNvSpPr/>
          <p:nvPr/>
        </p:nvSpPr>
        <p:spPr>
          <a:xfrm>
            <a:off x="7596335" y="1556792"/>
            <a:ext cx="805769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422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95" y="947629"/>
            <a:ext cx="6251788" cy="470444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76" y="6230615"/>
            <a:ext cx="5915000" cy="490066"/>
          </a:xfrm>
        </p:spPr>
        <p:txBody>
          <a:bodyPr>
            <a:normAutofit/>
          </a:bodyPr>
          <a:lstStyle/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gaat versneld verder met </a:t>
            </a:r>
            <a:r>
              <a:rPr lang="nl-N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PV-uitbouw – TSF NL V 2013 </a:t>
            </a:r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251520" y="116632"/>
            <a:ext cx="8640959" cy="83099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Vermogen PV-installaties Nederland – </a:t>
            </a:r>
            <a:r>
              <a:rPr lang="nl-NL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registraties</a:t>
            </a:r>
            <a:r>
              <a:rPr lang="nl-N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speculaties</a:t>
            </a:r>
            <a:endParaRPr lang="nl-NL" sz="2400" b="1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95534" y="5686330"/>
            <a:ext cx="5222157" cy="307777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NSR 2012: 2 juli – 31 dec. </a:t>
            </a:r>
            <a:r>
              <a:rPr lang="nl-NL" sz="1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103,48 MWp</a:t>
            </a:r>
            <a:r>
              <a:rPr lang="nl-N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“gerealiseerd”</a:t>
            </a:r>
            <a:endParaRPr lang="nl-N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5922281" y="5684839"/>
            <a:ext cx="2952327" cy="307777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2012-13: CBS + NSR + SDE</a:t>
            </a:r>
            <a:endParaRPr lang="nl-NL" sz="1400" dirty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7704574" y="2278269"/>
            <a:ext cx="121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 smtClean="0">
                <a:solidFill>
                  <a:srgbClr val="CC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340-390</a:t>
            </a:r>
            <a:endParaRPr lang="nl-NL" sz="1600" b="1" dirty="0">
              <a:solidFill>
                <a:srgbClr val="CC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16-puntige ster 18"/>
          <p:cNvSpPr/>
          <p:nvPr/>
        </p:nvSpPr>
        <p:spPr>
          <a:xfrm>
            <a:off x="6386776" y="2278506"/>
            <a:ext cx="432048" cy="377089"/>
          </a:xfrm>
          <a:prstGeom prst="star16">
            <a:avLst/>
          </a:prstGeom>
          <a:solidFill>
            <a:srgbClr val="FFEBFF">
              <a:alpha val="50000"/>
            </a:srgbClr>
          </a:solidFill>
          <a:ln w="19050">
            <a:solidFill>
              <a:srgbClr val="CC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20" name="Rechte verbindingslijn met pijl 19"/>
          <p:cNvCxnSpPr/>
          <p:nvPr/>
        </p:nvCxnSpPr>
        <p:spPr>
          <a:xfrm flipV="1">
            <a:off x="6602800" y="2655595"/>
            <a:ext cx="1684" cy="341357"/>
          </a:xfrm>
          <a:prstGeom prst="straightConnector1">
            <a:avLst/>
          </a:prstGeom>
          <a:ln w="22225" cmpd="sng">
            <a:solidFill>
              <a:srgbClr val="CC00FF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xplosie 2 16"/>
          <p:cNvSpPr/>
          <p:nvPr/>
        </p:nvSpPr>
        <p:spPr>
          <a:xfrm>
            <a:off x="23345" y="3429000"/>
            <a:ext cx="2307120" cy="1325067"/>
          </a:xfrm>
          <a:prstGeom prst="irregularSeal2">
            <a:avLst/>
          </a:prstGeom>
          <a:solidFill>
            <a:srgbClr val="FFFFCC">
              <a:alpha val="5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Rechthoek 17"/>
          <p:cNvSpPr/>
          <p:nvPr/>
        </p:nvSpPr>
        <p:spPr>
          <a:xfrm rot="20649105">
            <a:off x="270171" y="3900451"/>
            <a:ext cx="1625766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Surprise!</a:t>
            </a:r>
            <a:endParaRPr lang="nl-NL" sz="2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7509267" y="2672737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rgbClr val="CC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 PIR opgave 8-5-’13</a:t>
            </a:r>
            <a:endParaRPr lang="nl-NL" sz="1400" b="1" dirty="0">
              <a:solidFill>
                <a:srgbClr val="CC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7828538" y="1483795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 smtClean="0">
                <a:solidFill>
                  <a:srgbClr val="FABA0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502</a:t>
            </a:r>
            <a:endParaRPr lang="nl-NL" sz="1600" b="1" dirty="0">
              <a:solidFill>
                <a:srgbClr val="FABA0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Ovaal 4"/>
          <p:cNvSpPr/>
          <p:nvPr/>
        </p:nvSpPr>
        <p:spPr>
          <a:xfrm>
            <a:off x="5617691" y="2377318"/>
            <a:ext cx="538485" cy="6196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9" name="Rechte verbindingslijn met pijl 8"/>
          <p:cNvCxnSpPr>
            <a:stCxn id="17" idx="3"/>
          </p:cNvCxnSpPr>
          <p:nvPr/>
        </p:nvCxnSpPr>
        <p:spPr>
          <a:xfrm flipV="1">
            <a:off x="2330465" y="2800508"/>
            <a:ext cx="3287226" cy="1036134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al 5"/>
          <p:cNvSpPr/>
          <p:nvPr/>
        </p:nvSpPr>
        <p:spPr>
          <a:xfrm>
            <a:off x="7794391" y="1386521"/>
            <a:ext cx="826235" cy="5331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7255007" y="972104"/>
            <a:ext cx="188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Bottom-line 2013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8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76" y="6230615"/>
            <a:ext cx="5915000" cy="490066"/>
          </a:xfrm>
        </p:spPr>
        <p:txBody>
          <a:bodyPr>
            <a:normAutofit/>
          </a:bodyPr>
          <a:lstStyle/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gaat versneld verder met </a:t>
            </a:r>
            <a:r>
              <a:rPr lang="nl-N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PV-uitbouw – TSF NL V 2013 </a:t>
            </a:r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179512" y="122428"/>
            <a:ext cx="8784976" cy="95410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Inkoopacties &amp; NSR: impact op markt.</a:t>
            </a:r>
            <a:br>
              <a:rPr lang="nl-N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28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Speculatie</a:t>
            </a:r>
            <a:r>
              <a:rPr lang="nl-N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potentieel jaargroei 2013.</a:t>
            </a:r>
            <a:endParaRPr lang="nl-NL" sz="2400" b="1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56845" y="5733256"/>
            <a:ext cx="799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2012 prognose Polder PV 175 MWp: EurObserv’ER Photovoltaic Barometer, april 2013.</a:t>
            </a:r>
            <a:endParaRPr lang="nl-NL" sz="14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049" y="3043716"/>
            <a:ext cx="1656183" cy="1008112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7538061" y="4382826"/>
            <a:ext cx="1512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 ProSun</a:t>
            </a:r>
            <a:endParaRPr lang="nl-NL" sz="16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7610070" y="2395644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AFASE</a:t>
            </a:r>
            <a:endParaRPr lang="nl-NL" sz="16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PIJL-OMHOOG en -OMLAAG 13"/>
          <p:cNvSpPr/>
          <p:nvPr/>
        </p:nvSpPr>
        <p:spPr>
          <a:xfrm>
            <a:off x="8168133" y="2734198"/>
            <a:ext cx="252028" cy="1647630"/>
          </a:xfrm>
          <a:prstGeom prst="up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79" y="1076535"/>
            <a:ext cx="7191688" cy="4587157"/>
          </a:xfrm>
        </p:spPr>
      </p:pic>
      <p:sp>
        <p:nvSpPr>
          <p:cNvPr id="6" name="Ovaal 5"/>
          <p:cNvSpPr/>
          <p:nvPr/>
        </p:nvSpPr>
        <p:spPr>
          <a:xfrm>
            <a:off x="6012160" y="3212976"/>
            <a:ext cx="936104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3617185" y="328033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Huursector?</a:t>
            </a:r>
            <a:endParaRPr lang="nl-NL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5" name="Rechte verbindingslijn 14"/>
          <p:cNvCxnSpPr>
            <a:stCxn id="7" idx="3"/>
          </p:cNvCxnSpPr>
          <p:nvPr/>
        </p:nvCxnSpPr>
        <p:spPr>
          <a:xfrm>
            <a:off x="5489393" y="3465004"/>
            <a:ext cx="522767" cy="0"/>
          </a:xfrm>
          <a:prstGeom prst="line">
            <a:avLst/>
          </a:prstGeom>
          <a:ln w="25400">
            <a:solidFill>
              <a:srgbClr val="C00000"/>
            </a:solidFill>
            <a:headEnd type="arrow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92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76" y="6230615"/>
            <a:ext cx="5915000" cy="490066"/>
          </a:xfrm>
        </p:spPr>
        <p:txBody>
          <a:bodyPr>
            <a:normAutofit/>
          </a:bodyPr>
          <a:lstStyle/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gaat versneld verder met </a:t>
            </a:r>
            <a:r>
              <a:rPr lang="nl-N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PV-uitbouw – TSF NL V 2013 </a:t>
            </a:r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160801" y="188640"/>
            <a:ext cx="8784976" cy="1785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Zonnepanelen </a:t>
            </a:r>
            <a:r>
              <a:rPr lang="nl-NL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op huurwoningen – enkele aspecten vanuit eigen ervaring</a:t>
            </a:r>
          </a:p>
          <a:p>
            <a:pPr algn="ctr"/>
            <a:endParaRPr lang="nl-NL" sz="2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Marktontwikkeling PV in Nederland </a:t>
            </a:r>
            <a:br>
              <a:rPr lang="nl-NL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(TSF NL V, Eindhoven)</a:t>
            </a:r>
            <a:endParaRPr lang="nl-NL" sz="2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34" y="2132856"/>
            <a:ext cx="5057345" cy="3793009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1368763" y="5402645"/>
            <a:ext cx="2518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Vestia, Den Haag Zuid-Oost 400 kWp (2003)</a:t>
            </a:r>
            <a:endParaRPr lang="nl-N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3227851" cy="2420888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467543" y="4593360"/>
            <a:ext cx="3227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PPV Leiden 3,3 kWp (2000-2010)</a:t>
            </a:r>
            <a:endParaRPr lang="nl-N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67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76" y="6230615"/>
            <a:ext cx="5915000" cy="490066"/>
          </a:xfrm>
        </p:spPr>
        <p:txBody>
          <a:bodyPr>
            <a:normAutofit/>
          </a:bodyPr>
          <a:lstStyle/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gaat versneld verder met </a:t>
            </a:r>
            <a:r>
              <a:rPr lang="nl-N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PV-uitbouw – TSF NL V 2013 </a:t>
            </a:r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 txBox="1">
            <a:spLocks/>
          </p:cNvSpPr>
          <p:nvPr/>
        </p:nvSpPr>
        <p:spPr>
          <a:xfrm>
            <a:off x="469468" y="116632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Surprise III: Verwachting groei komende jaren, op basis van “4 GWp in 2020” (</a:t>
            </a:r>
            <a:r>
              <a:rPr lang="nl-NL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N.A.Z.</a:t>
            </a:r>
            <a:r>
              <a:rPr lang="nl-NL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– 8 GWp Sinke</a:t>
            </a:r>
            <a:endParaRPr lang="nl-NL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Tijdelijke aanduiding voor inhoud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5" y="908720"/>
            <a:ext cx="8009026" cy="4896544"/>
          </a:xfrm>
        </p:spPr>
      </p:pic>
      <p:cxnSp>
        <p:nvCxnSpPr>
          <p:cNvPr id="8" name="Rechte verbindingslijn met pijl 7"/>
          <p:cNvCxnSpPr/>
          <p:nvPr/>
        </p:nvCxnSpPr>
        <p:spPr>
          <a:xfrm flipH="1">
            <a:off x="4856088" y="3789040"/>
            <a:ext cx="720080" cy="0"/>
          </a:xfrm>
          <a:prstGeom prst="straightConnector1">
            <a:avLst/>
          </a:prstGeom>
          <a:ln w="666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83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801" y="812928"/>
            <a:ext cx="2503687" cy="5136352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76" y="6230615"/>
            <a:ext cx="5915000" cy="490066"/>
          </a:xfrm>
        </p:spPr>
        <p:txBody>
          <a:bodyPr>
            <a:normAutofit/>
          </a:bodyPr>
          <a:lstStyle/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gaat versneld verder met </a:t>
            </a:r>
            <a:r>
              <a:rPr lang="nl-N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PV-uitbouw – TSF NL V 2013 </a:t>
            </a:r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"/>
          <p:cNvSpPr txBox="1">
            <a:spLocks/>
          </p:cNvSpPr>
          <p:nvPr/>
        </p:nvSpPr>
        <p:spPr>
          <a:xfrm>
            <a:off x="457200" y="238409"/>
            <a:ext cx="8229600" cy="382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NL moet ondanks forse groei nog veel inhalen</a:t>
            </a:r>
            <a:endParaRPr lang="nl-NL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Ovaal 5"/>
          <p:cNvSpPr/>
          <p:nvPr/>
        </p:nvSpPr>
        <p:spPr>
          <a:xfrm>
            <a:off x="6948264" y="3933056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7474897" y="4150002"/>
            <a:ext cx="1650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2012</a:t>
            </a:r>
          </a:p>
          <a:p>
            <a:r>
              <a:rPr lang="nl-NL" sz="1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NL: 0,21%  (NB: 125 MWp acc. 2012)</a:t>
            </a:r>
            <a:endParaRPr lang="nl-NL" sz="14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123728" y="5517231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EPIA: Global Market Outlook 2013-2017 &gt;&gt;&gt;</a:t>
            </a:r>
            <a:endParaRPr lang="nl-NL" sz="14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4" y="696432"/>
            <a:ext cx="6353297" cy="460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5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6626" y="264306"/>
            <a:ext cx="7772400" cy="1436502"/>
          </a:xfrm>
        </p:spPr>
        <p:txBody>
          <a:bodyPr>
            <a:noAutofit/>
          </a:bodyPr>
          <a:lstStyle/>
          <a:p>
            <a:r>
              <a:rPr lang="nl-NL" sz="3600" b="1" dirty="0"/>
              <a:t>Nederland gaat versneld verder met uitbouw zonnestroom </a:t>
            </a:r>
            <a:r>
              <a:rPr lang="nl-NL" sz="3600" b="1" dirty="0" smtClean="0"/>
              <a:t>capaciteit</a:t>
            </a:r>
            <a:r>
              <a:rPr lang="nl-NL" sz="3600" b="1" dirty="0" smtClean="0"/>
              <a:t/>
            </a:r>
            <a:br>
              <a:rPr lang="nl-NL" sz="3600" b="1" dirty="0" smtClean="0"/>
            </a:br>
            <a:endParaRPr lang="nl-NL" sz="36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7544" y="3333717"/>
            <a:ext cx="3888432" cy="1584176"/>
          </a:xfrm>
        </p:spPr>
        <p:txBody>
          <a:bodyPr>
            <a:noAutofit/>
          </a:bodyPr>
          <a:lstStyle/>
          <a:p>
            <a:r>
              <a:rPr lang="nl-NL" sz="16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Peter J. Segaar - Polder PV</a:t>
            </a:r>
          </a:p>
          <a:p>
            <a:r>
              <a:rPr lang="nl-N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Leiden (ZH)</a:t>
            </a:r>
          </a:p>
          <a:p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www.polderpv.nl</a:t>
            </a:r>
            <a:endParaRPr lang="nl-N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info@polderpv.nl</a:t>
            </a:r>
            <a:endParaRPr lang="nl-N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Twitter: @Polder_PV</a:t>
            </a:r>
          </a:p>
          <a:p>
            <a:endParaRPr lang="nl-NL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26" y="5229200"/>
            <a:ext cx="5486400" cy="11620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923" y="1988840"/>
            <a:ext cx="4202009" cy="2796356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5947178" y="4297682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Nog plek zat…</a:t>
            </a:r>
            <a:endParaRPr lang="nl-NL" sz="1600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Explosie 1 9"/>
          <p:cNvSpPr/>
          <p:nvPr/>
        </p:nvSpPr>
        <p:spPr>
          <a:xfrm>
            <a:off x="611560" y="1268761"/>
            <a:ext cx="3600400" cy="2016224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Ook in de huursector!</a:t>
            </a:r>
            <a:endParaRPr lang="nl-NL" sz="20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59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76" y="6230615"/>
            <a:ext cx="5915000" cy="490066"/>
          </a:xfrm>
        </p:spPr>
        <p:txBody>
          <a:bodyPr>
            <a:normAutofit/>
          </a:bodyPr>
          <a:lstStyle/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gaat versneld verder met </a:t>
            </a:r>
            <a:r>
              <a:rPr lang="nl-N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PV-uitbouw – TSF NL V 2013 </a:t>
            </a:r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179512" y="60121"/>
            <a:ext cx="8784976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Zonnepanelen en huren? No problem!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0" y="810749"/>
            <a:ext cx="6804248" cy="4536165"/>
          </a:xfrm>
          <a:prstGeom prst="rect">
            <a:avLst/>
          </a:prstGeom>
        </p:spPr>
      </p:pic>
      <p:cxnSp>
        <p:nvCxnSpPr>
          <p:cNvPr id="14" name="Rechte verbindingslijn met pijl 13"/>
          <p:cNvCxnSpPr/>
          <p:nvPr/>
        </p:nvCxnSpPr>
        <p:spPr>
          <a:xfrm flipH="1" flipV="1">
            <a:off x="4003728" y="3702202"/>
            <a:ext cx="360040" cy="432048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2610491" y="474054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</a:t>
            </a:r>
            <a:endParaRPr lang="nl-NL" sz="3200" b="1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115635" y="177281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CCFF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</a:t>
            </a:r>
            <a:endParaRPr lang="nl-NL" sz="3200" b="1" dirty="0">
              <a:solidFill>
                <a:srgbClr val="CCFF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258835" y="200362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</a:t>
            </a:r>
            <a:endParaRPr lang="nl-NL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771" y="1052736"/>
            <a:ext cx="3494514" cy="2237866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771" y="3494100"/>
            <a:ext cx="3494514" cy="249289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05779" y="5445224"/>
            <a:ext cx="5056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PPV: </a:t>
            </a:r>
            <a:r>
              <a:rPr lang="nl-NL" b="1" dirty="0" smtClean="0">
                <a:solidFill>
                  <a:srgbClr val="FF0000"/>
                </a:solidFill>
              </a:rPr>
              <a:t>start 2000</a:t>
            </a:r>
            <a:r>
              <a:rPr lang="nl-NL" dirty="0" smtClean="0"/>
              <a:t>, 3 fasen uitgebreid</a:t>
            </a:r>
          </a:p>
          <a:p>
            <a:r>
              <a:rPr lang="nl-NL" dirty="0" smtClean="0"/>
              <a:t>2010-2012: ongeveer evenveel opwek als afname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5850542" y="2924942"/>
            <a:ext cx="2518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Maart 2000: het begin!</a:t>
            </a:r>
            <a:endParaRPr lang="nl-NL" sz="1400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877745" y="5614500"/>
            <a:ext cx="2518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Zonnefeest</a:t>
            </a:r>
            <a:endParaRPr lang="nl-N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20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76" y="6230615"/>
            <a:ext cx="5915000" cy="490066"/>
          </a:xfrm>
        </p:spPr>
        <p:txBody>
          <a:bodyPr>
            <a:normAutofit/>
          </a:bodyPr>
          <a:lstStyle/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gaat versneld verder met </a:t>
            </a:r>
            <a:r>
              <a:rPr lang="nl-N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PV-uitbouw – TSF NL V 2013 </a:t>
            </a:r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/>
          <p:cNvSpPr txBox="1"/>
          <p:nvPr/>
        </p:nvSpPr>
        <p:spPr>
          <a:xfrm>
            <a:off x="611560" y="188640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Ervaring &amp; harde basis</a:t>
            </a:r>
            <a:endParaRPr lang="nl-NL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16" y="1721589"/>
            <a:ext cx="3670019" cy="4246148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67265" y="683561"/>
            <a:ext cx="8945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nl-N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PPV – suggestie energiebedrijf: 800 kWh/</a:t>
            </a:r>
            <a:r>
              <a:rPr lang="nl-NL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kWp.jaar</a:t>
            </a:r>
            <a:endParaRPr lang="nl-N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nl-N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Gemeten: gemiddeld 880-1.000 kWh/</a:t>
            </a:r>
            <a:r>
              <a:rPr lang="nl-NL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kWp.jaar</a:t>
            </a:r>
            <a:endParaRPr lang="nl-N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nl-N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“Vaste opbrengsten” voor PV-installatie s.v.p. </a:t>
            </a:r>
            <a:r>
              <a:rPr lang="nl-N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NIET</a:t>
            </a:r>
            <a:r>
              <a:rPr lang="nl-N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serieus nemen!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507" y="1863489"/>
            <a:ext cx="4770987" cy="3962345"/>
          </a:xfrm>
          <a:prstGeom prst="rect">
            <a:avLst/>
          </a:prstGeom>
        </p:spPr>
      </p:pic>
      <p:sp>
        <p:nvSpPr>
          <p:cNvPr id="14" name="Zon 13"/>
          <p:cNvSpPr/>
          <p:nvPr/>
        </p:nvSpPr>
        <p:spPr>
          <a:xfrm>
            <a:off x="1439652" y="3747287"/>
            <a:ext cx="360040" cy="360040"/>
          </a:xfrm>
          <a:prstGeom prst="sun">
            <a:avLst/>
          </a:prstGeom>
          <a:noFill/>
          <a:ln w="190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/>
          <p:cNvSpPr txBox="1"/>
          <p:nvPr/>
        </p:nvSpPr>
        <p:spPr>
          <a:xfrm rot="5400000">
            <a:off x="7997008" y="4044925"/>
            <a:ext cx="1631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&gt;100% !</a:t>
            </a:r>
            <a:endParaRPr lang="nl-NL" sz="20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387771" y="3413044"/>
            <a:ext cx="1258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KNMI</a:t>
            </a:r>
            <a:endParaRPr lang="nl-NL" sz="1200" b="1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12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76" y="6230615"/>
            <a:ext cx="5915000" cy="490066"/>
          </a:xfrm>
        </p:spPr>
        <p:txBody>
          <a:bodyPr>
            <a:normAutofit/>
          </a:bodyPr>
          <a:lstStyle/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gaat versneld verder met </a:t>
            </a:r>
            <a:r>
              <a:rPr lang="nl-N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PV-uitbouw – TSF NL V 2013 </a:t>
            </a:r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98181"/>
            <a:ext cx="7056784" cy="50716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11560" y="1886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Monitoring toont aan: degradatie valt mee.</a:t>
            </a:r>
          </a:p>
          <a:p>
            <a:pPr algn="ctr"/>
            <a:r>
              <a:rPr lang="nl-NL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nl-N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oet wel </a:t>
            </a:r>
            <a:r>
              <a:rPr lang="nl-N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worden gecheckt.</a:t>
            </a:r>
            <a:endParaRPr lang="nl-NL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" name="Rechte verbindingslijn met pijl 6"/>
          <p:cNvCxnSpPr/>
          <p:nvPr/>
        </p:nvCxnSpPr>
        <p:spPr>
          <a:xfrm flipH="1">
            <a:off x="8028384" y="4077072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55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76" y="6230615"/>
            <a:ext cx="5915000" cy="490066"/>
          </a:xfrm>
        </p:spPr>
        <p:txBody>
          <a:bodyPr>
            <a:normAutofit/>
          </a:bodyPr>
          <a:lstStyle/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gaat versneld verder met </a:t>
            </a:r>
            <a:r>
              <a:rPr lang="nl-N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PV-uitbouw – TSF NL V 2013 </a:t>
            </a:r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"/>
          <p:cNvSpPr txBox="1">
            <a:spLocks/>
          </p:cNvSpPr>
          <p:nvPr/>
        </p:nvSpPr>
        <p:spPr>
          <a:xfrm>
            <a:off x="179512" y="188640"/>
            <a:ext cx="878497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Rekening houden met evt. dakrenovaties!</a:t>
            </a:r>
            <a:endParaRPr lang="nl-NL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26722"/>
            <a:ext cx="5328592" cy="399644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34" y="2954784"/>
            <a:ext cx="3840427" cy="288032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95536" y="5018401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Dakrenovatie complex Polder PV okt-nov. 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2010, na 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overleg verhuurder, huurder, 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(onder)aannemers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nl-N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08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76" y="6230615"/>
            <a:ext cx="5915000" cy="490066"/>
          </a:xfrm>
        </p:spPr>
        <p:txBody>
          <a:bodyPr>
            <a:normAutofit/>
          </a:bodyPr>
          <a:lstStyle/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gaat versneld verder met </a:t>
            </a:r>
            <a:r>
              <a:rPr lang="nl-N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PV-uitbouw – TSF NL V 2013 </a:t>
            </a:r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179512" y="60121"/>
            <a:ext cx="8784976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Crisis situaties voorzien en afvangen</a:t>
            </a:r>
            <a:endParaRPr lang="nl-NL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6"/>
            <a:ext cx="2880320" cy="242407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764705"/>
            <a:ext cx="3864956" cy="2424079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615222" y="3292529"/>
            <a:ext cx="79135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 smtClean="0"/>
              <a:t>Renovaties Sunpower projecten 2005-2006: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200" dirty="0" smtClean="0"/>
              <a:t>Actieve rol particulieren zoals PPV, en verenigingen om actie af te dwingen bij aanbieders.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200" dirty="0" smtClean="0"/>
              <a:t>Vele honderden detail-rijke e-mails verstuurd, div. overleggen.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200" dirty="0" smtClean="0"/>
              <a:t>Duizenden systemen omgebouwd OK4 &gt;&gt; Soladin600.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200" dirty="0" smtClean="0"/>
              <a:t>Veel adressen zoek, chaos tijdens acties, begin veel amateurisme.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200" dirty="0" smtClean="0"/>
              <a:t>Bij 1 van de aanbieders 4 crisis managers versleten.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200" dirty="0" smtClean="0"/>
              <a:t>“Heftige” periode voor alle betrokkenen geweest.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328912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76" y="6230615"/>
            <a:ext cx="5915000" cy="490066"/>
          </a:xfrm>
        </p:spPr>
        <p:txBody>
          <a:bodyPr>
            <a:normAutofit/>
          </a:bodyPr>
          <a:lstStyle/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gaat versneld verder met </a:t>
            </a:r>
            <a:r>
              <a:rPr lang="nl-N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PV-uitbouw – TSF NL V 2013 </a:t>
            </a:r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179512" y="60121"/>
            <a:ext cx="8784976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kWh prijs: fabels en de waarheid</a:t>
            </a:r>
            <a:endParaRPr lang="nl-NL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590836" y="4613328"/>
            <a:ext cx="79135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nl-NL" sz="2200" dirty="0" smtClean="0"/>
              <a:t>Zeer goede en grondige communicatie benodigd waar op bespaard wordt bij (onbeperkt) salderen indien van toepassing!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200" dirty="0" smtClean="0"/>
              <a:t>Idem bij slechts toepassing invoeden op centrale voorzieningen: </a:t>
            </a:r>
            <a:r>
              <a:rPr lang="nl-NL" sz="2200" b="1" dirty="0" smtClean="0"/>
              <a:t>wat</a:t>
            </a:r>
            <a:r>
              <a:rPr lang="nl-NL" sz="2200" dirty="0" smtClean="0"/>
              <a:t> wordt er precies bespaard? Wat wordt het voordeel?</a:t>
            </a:r>
            <a:endParaRPr lang="nl-NL" sz="2200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3341"/>
            <a:ext cx="5432604" cy="4032448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54" y="597676"/>
            <a:ext cx="2890228" cy="20018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54" y="2733256"/>
            <a:ext cx="2890228" cy="18855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Rechthoek 21"/>
          <p:cNvSpPr/>
          <p:nvPr/>
        </p:nvSpPr>
        <p:spPr>
          <a:xfrm rot="19188457">
            <a:off x="1276591" y="2271591"/>
            <a:ext cx="2989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chemeClr val="bg1">
                    <a:lumMod val="95000"/>
                    <a:alpha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VARIABEL</a:t>
            </a:r>
            <a:endParaRPr lang="nl-NL" sz="5400" b="1" cap="none" spc="0" dirty="0">
              <a:ln w="19050">
                <a:solidFill>
                  <a:srgbClr val="FF0000"/>
                </a:solidFill>
                <a:prstDash val="solid"/>
              </a:ln>
              <a:solidFill>
                <a:schemeClr val="bg1">
                  <a:lumMod val="95000"/>
                  <a:alpha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Rechthoek 22"/>
          <p:cNvSpPr/>
          <p:nvPr/>
        </p:nvSpPr>
        <p:spPr>
          <a:xfrm rot="2390196">
            <a:off x="6405606" y="1136956"/>
            <a:ext cx="1639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chemeClr val="bg1">
                    <a:lumMod val="95000"/>
                    <a:alpha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VAST</a:t>
            </a:r>
            <a:endParaRPr lang="nl-NL" sz="5400" b="1" cap="none" spc="0" dirty="0">
              <a:ln w="19050">
                <a:solidFill>
                  <a:srgbClr val="FF0000"/>
                </a:solidFill>
                <a:prstDash val="solid"/>
              </a:ln>
              <a:solidFill>
                <a:schemeClr val="bg1">
                  <a:lumMod val="95000"/>
                  <a:alpha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Rechthoek 23"/>
          <p:cNvSpPr/>
          <p:nvPr/>
        </p:nvSpPr>
        <p:spPr>
          <a:xfrm rot="2390196">
            <a:off x="6410289" y="3277437"/>
            <a:ext cx="1639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chemeClr val="bg1">
                    <a:lumMod val="95000"/>
                    <a:alpha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VAST</a:t>
            </a:r>
            <a:endParaRPr lang="nl-NL" sz="5400" b="1" cap="none" spc="0" dirty="0">
              <a:ln w="19050">
                <a:solidFill>
                  <a:srgbClr val="FF0000"/>
                </a:solidFill>
                <a:prstDash val="solid"/>
              </a:ln>
              <a:solidFill>
                <a:schemeClr val="bg1">
                  <a:lumMod val="95000"/>
                  <a:alpha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68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76" y="6230615"/>
            <a:ext cx="5915000" cy="490066"/>
          </a:xfrm>
        </p:spPr>
        <p:txBody>
          <a:bodyPr>
            <a:normAutofit/>
          </a:bodyPr>
          <a:lstStyle/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gaat versneld verder met </a:t>
            </a:r>
            <a:r>
              <a:rPr lang="nl-N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PV-uitbouw – TSF NL V 2013 </a:t>
            </a:r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"/>
          <p:cNvSpPr txBox="1">
            <a:spLocks/>
          </p:cNvSpPr>
          <p:nvPr/>
        </p:nvSpPr>
        <p:spPr>
          <a:xfrm>
            <a:off x="457200" y="620688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Kwaliteits-issues (een greep)</a:t>
            </a:r>
            <a:endParaRPr lang="nl-NL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nl-NL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Wingdings" pitchFamily="2" charset="2"/>
              <a:buChar char="ü"/>
            </a:pPr>
            <a:r>
              <a:rPr lang="nl-NL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IEC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zonnepanelen </a:t>
            </a:r>
            <a:r>
              <a:rPr lang="nl-NL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minimum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eis = “standaard” 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test.</a:t>
            </a:r>
            <a:endParaRPr lang="nl-NL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Wingdings" pitchFamily="2" charset="2"/>
              <a:buChar char="ü"/>
            </a:pPr>
            <a:r>
              <a:rPr lang="nl-NL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Flashdata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moeten worden geleverd = 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nul-referentie.</a:t>
            </a:r>
            <a:endParaRPr lang="nl-NL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Wingdings" pitchFamily="2" charset="2"/>
              <a:buChar char="ü"/>
            </a:pPr>
            <a:r>
              <a:rPr lang="nl-NL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Vermogensgarantie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“80/90% xx jaar” = 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“standaard”, nauwelijks onderscheidend 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criterium.</a:t>
            </a:r>
            <a:endParaRPr lang="nl-NL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Wingdings" pitchFamily="2" charset="2"/>
              <a:buChar char="ü"/>
            </a:pP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Testen modules zijn duur. </a:t>
            </a:r>
            <a:r>
              <a:rPr lang="nl-NL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Garantie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mag geen (vervoers- of test-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kosten 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afschuiven op 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afnemer (discussie Duitsland).</a:t>
            </a:r>
            <a:endParaRPr lang="nl-NL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Wingdings" pitchFamily="2" charset="2"/>
              <a:buChar char="ü"/>
            </a:pPr>
            <a:r>
              <a:rPr lang="nl-NL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Leverancier betrouwbaarheid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nazorg, problemen oplossen &gt; contractueel regelen, zeker bij grote 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projecten.</a:t>
            </a:r>
            <a:endParaRPr lang="nl-NL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Font typeface="Wingdings" pitchFamily="2" charset="2"/>
              <a:buChar char="ü"/>
            </a:pPr>
            <a:r>
              <a:rPr lang="nl-NL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Opbrengstgarantie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serieuze spelers moeten zonder meer opbrengst</a:t>
            </a:r>
            <a:r>
              <a:rPr lang="nl-NL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berekening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leveren. Minimum garantie mag ook niet te laag 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zijn (!). 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Bij twijfel derde partij raadplegen.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nl-NL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Monitoring opbrengsten 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laagdrempelig en begrijpelijk toegankelijk 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maken voor betrokken afnemer/huurders, 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niet </a:t>
            </a:r>
            <a:r>
              <a:rPr lang="nl-NL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alleen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overlaten aan leverancier.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nl-NL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Omvormer vervanging 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eenmalig binnen twintig jaar exploitatie moet </a:t>
            </a:r>
            <a:r>
              <a:rPr lang="nl-NL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standaard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offerte zitten.</a:t>
            </a:r>
          </a:p>
          <a:p>
            <a:pPr algn="l"/>
            <a:endParaRPr lang="nl-NL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nl-NL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88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26805</TotalTime>
  <Words>1075</Words>
  <Application>Microsoft Office PowerPoint</Application>
  <PresentationFormat>Diavoorstelling (4:3)</PresentationFormat>
  <Paragraphs>150</Paragraphs>
  <Slides>22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Kantoorthema</vt:lpstr>
      <vt:lpstr>Nederland gaat versneld verder met uitbouw zonnestroom capaciteit ook met huurders…  The Solar Future NL V - 2013</vt:lpstr>
      <vt:lpstr>Nederland gaat versneld verder met PV-uitbouw – TSF NL V 2013  P.J. Segaar  - www.polderpv.nl</vt:lpstr>
      <vt:lpstr>Nederland gaat versneld verder met PV-uitbouw – TSF NL V 2013  P.J. Segaar  - www.polderpv.nl</vt:lpstr>
      <vt:lpstr>Nederland gaat versneld verder met PV-uitbouw – TSF NL V 2013  P.J. Segaar  - www.polderpv.nl</vt:lpstr>
      <vt:lpstr>Nederland gaat versneld verder met PV-uitbouw – TSF NL V 2013  P.J. Segaar  - www.polderpv.nl</vt:lpstr>
      <vt:lpstr>Nederland gaat versneld verder met PV-uitbouw – TSF NL V 2013  P.J. Segaar  - www.polderpv.nl</vt:lpstr>
      <vt:lpstr>Nederland gaat versneld verder met PV-uitbouw – TSF NL V 2013  P.J. Segaar  - www.polderpv.nl</vt:lpstr>
      <vt:lpstr>Nederland gaat versneld verder met PV-uitbouw – TSF NL V 2013  P.J. Segaar  - www.polderpv.nl</vt:lpstr>
      <vt:lpstr>Nederland gaat versneld verder met PV-uitbouw – TSF NL V 2013  P.J. Segaar  - www.polderpv.nl</vt:lpstr>
      <vt:lpstr>Nederland gaat versneld verder met PV-uitbouw – TSF NL V 2013  P.J. Segaar  - www.polderpv.nl</vt:lpstr>
      <vt:lpstr>Nederland gaat versneld verder met PV-uitbouw – TSF NL V 2013  P.J. Segaar  - www.polderpv.nl</vt:lpstr>
      <vt:lpstr>Nederland gaat versneld verder met PV-uitbouw – TSF NL V 2013  P.J. Segaar  - www.polderpv.nl</vt:lpstr>
      <vt:lpstr>Nederland gaat versneld verder met PV-uitbouw – TSF NL V 2013  P.J. Segaar  - www.polderpv.nl</vt:lpstr>
      <vt:lpstr>Nederland gaat versneld verder met PV-uitbouw – TSF NL V 2013  P.J. Segaar  - www.polderpv.nl</vt:lpstr>
      <vt:lpstr>Nederland gaat versneld verder met PV-uitbouw – TSF NL V 2013  P.J. Segaar  - www.polderpv.nl</vt:lpstr>
      <vt:lpstr>Nederland gaat versneld verder met PV-uitbouw – TSF NL V 2013  P.J. Segaar  - www.polderpv.nl</vt:lpstr>
      <vt:lpstr>Nederland gaat versneld verder met PV-uitbouw – TSF NL V 2013  P.J. Segaar  - www.polderpv.nl</vt:lpstr>
      <vt:lpstr>Nederland gaat versneld verder met PV-uitbouw – TSF NL V 2013  P.J. Segaar  - www.polderpv.nl</vt:lpstr>
      <vt:lpstr>Nederland gaat versneld verder met PV-uitbouw – TSF NL V 2013  P.J. Segaar  - www.polderpv.nl</vt:lpstr>
      <vt:lpstr>Nederland gaat versneld verder met PV-uitbouw – TSF NL V 2013  P.J. Segaar  - www.polderpv.nl</vt:lpstr>
      <vt:lpstr>Nederland gaat versneld verder met PV-uitbouw – TSF NL V 2013  P.J. Segaar  - www.polderpv.nl</vt:lpstr>
      <vt:lpstr>Nederland gaat versneld verder met uitbouw zonnestroom capaciteit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Waar waren we gebleven?</dc:title>
  <dc:creator>van Heuven</dc:creator>
  <cp:lastModifiedBy>van Heuven</cp:lastModifiedBy>
  <cp:revision>532</cp:revision>
  <dcterms:created xsi:type="dcterms:W3CDTF">2013-03-19T08:58:37Z</dcterms:created>
  <dcterms:modified xsi:type="dcterms:W3CDTF">2013-05-29T16:08:33Z</dcterms:modified>
</cp:coreProperties>
</file>