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20" r:id="rId5"/>
    <p:sldMasterId id="2147483732" r:id="rId6"/>
    <p:sldMasterId id="2147483744" r:id="rId7"/>
  </p:sldMasterIdLst>
  <p:sldIdLst>
    <p:sldId id="258" r:id="rId8"/>
    <p:sldId id="259" r:id="rId9"/>
    <p:sldId id="314" r:id="rId10"/>
    <p:sldId id="260" r:id="rId11"/>
    <p:sldId id="261" r:id="rId12"/>
    <p:sldId id="263" r:id="rId13"/>
    <p:sldId id="267" r:id="rId14"/>
    <p:sldId id="323" r:id="rId15"/>
    <p:sldId id="300" r:id="rId16"/>
    <p:sldId id="271" r:id="rId17"/>
    <p:sldId id="301" r:id="rId18"/>
    <p:sldId id="302" r:id="rId19"/>
    <p:sldId id="294" r:id="rId20"/>
    <p:sldId id="265" r:id="rId21"/>
    <p:sldId id="284" r:id="rId22"/>
    <p:sldId id="321" r:id="rId23"/>
    <p:sldId id="286" r:id="rId24"/>
    <p:sldId id="292" r:id="rId25"/>
    <p:sldId id="313" r:id="rId26"/>
    <p:sldId id="312" r:id="rId27"/>
    <p:sldId id="310" r:id="rId28"/>
    <p:sldId id="315" r:id="rId29"/>
    <p:sldId id="295" r:id="rId30"/>
    <p:sldId id="308" r:id="rId31"/>
    <p:sldId id="318" r:id="rId32"/>
    <p:sldId id="326" r:id="rId33"/>
    <p:sldId id="298" r:id="rId34"/>
    <p:sldId id="299" r:id="rId35"/>
    <p:sldId id="296" r:id="rId36"/>
    <p:sldId id="324" r:id="rId37"/>
    <p:sldId id="276" r:id="rId38"/>
    <p:sldId id="304" r:id="rId39"/>
    <p:sldId id="306" r:id="rId4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CC"/>
    <a:srgbClr val="FFFF99"/>
    <a:srgbClr val="008000"/>
    <a:srgbClr val="FDF6DB"/>
    <a:srgbClr val="FF00FF"/>
    <a:srgbClr val="FF6600"/>
    <a:srgbClr val="FF9933"/>
    <a:srgbClr val="EBE6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5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62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337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240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307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527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756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970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648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66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552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974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117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482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658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3169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6513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7588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706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2294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9527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1068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77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355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443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19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644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0127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170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1664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5378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6588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5900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572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382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2946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7956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8284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9292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7015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1126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2798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8487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6208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74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376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5181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9830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2157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5021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765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9871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1049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81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8466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073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2768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7795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2204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717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5556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4548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707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0550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3352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7426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289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6299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0801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4944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7873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063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233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366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8683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90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08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420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33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35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31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50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57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03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BBB87-22CD-4CDB-B5CD-9B768B65B61C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21-5-2014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21C40-3889-439A-9171-262264CF06EB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73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olderpv.nl" TargetMode="External"/><Relationship Id="rId2" Type="http://schemas.openxmlformats.org/officeDocument/2006/relationships/hyperlink" Target="http://www.polderpv.nl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gif"/><Relationship Id="rId4" Type="http://schemas.openxmlformats.org/officeDocument/2006/relationships/hyperlink" Target="https://twitter.com/Polder_P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tities24.com/stopconcurrentiegemeenten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7.xml"/><Relationship Id="rId4" Type="http://schemas.openxmlformats.org/officeDocument/2006/relationships/hyperlink" Target="http://solarmagazine.nl/files/sm1-2014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8.xml"/><Relationship Id="rId4" Type="http://schemas.openxmlformats.org/officeDocument/2006/relationships/hyperlink" Target="http://klimaatmonitor.databank.nl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3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8.xml"/><Relationship Id="rId4" Type="http://schemas.openxmlformats.org/officeDocument/2006/relationships/hyperlink" Target="http://www.polderpv.nl/nieuws_PV116.htm#17mei2014_scriptie_Stefanie_vd_Water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3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38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pk.nl/" TargetMode="External"/><Relationship Id="rId7" Type="http://schemas.openxmlformats.org/officeDocument/2006/relationships/image" Target="../media/image7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6.gif"/><Relationship Id="rId5" Type="http://schemas.openxmlformats.org/officeDocument/2006/relationships/image" Target="../media/image5.jpg"/><Relationship Id="rId4" Type="http://schemas.openxmlformats.org/officeDocument/2006/relationships/hyperlink" Target="http://www.kbi.nl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4704" y="476672"/>
            <a:ext cx="7772400" cy="2448272"/>
          </a:xfrm>
        </p:spPr>
        <p:txBody>
          <a:bodyPr>
            <a:noAutofit/>
          </a:bodyPr>
          <a:lstStyle/>
          <a:p>
            <a:r>
              <a:rPr lang="nl-NL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Nederland </a:t>
            </a:r>
            <a:r>
              <a:rPr lang="nl-NL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doet een inhaalrace met nieuwe zonnestroom </a:t>
            </a:r>
            <a:r>
              <a:rPr lang="nl-NL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capaciteit</a:t>
            </a:r>
            <a:br>
              <a:rPr lang="nl-NL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nl-NL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nl-NL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Solar Future </a:t>
            </a:r>
            <a:r>
              <a:rPr lang="nl-NL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NL VI - 2014</a:t>
            </a:r>
            <a:endParaRPr lang="nl-NL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50504" y="2996952"/>
            <a:ext cx="6400800" cy="1944216"/>
          </a:xfrm>
        </p:spPr>
        <p:txBody>
          <a:bodyPr>
            <a:normAutofit/>
          </a:bodyPr>
          <a:lstStyle/>
          <a:p>
            <a:r>
              <a:rPr lang="nl-NL" sz="24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Peter J. Segaar  - Polder PV</a:t>
            </a:r>
          </a:p>
          <a:p>
            <a:r>
              <a:rPr lang="nl-NL" sz="24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Leiden (ZH)</a:t>
            </a:r>
          </a:p>
          <a:p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www.polderpv.nl</a:t>
            </a:r>
            <a:endParaRPr lang="nl-N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info@polderpv.nl</a:t>
            </a:r>
            <a:endParaRPr lang="nl-N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https</a:t>
            </a:r>
            <a:r>
              <a:rPr lang="nl-NL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://</a:t>
            </a:r>
            <a:r>
              <a:rPr lang="nl-NL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twitter.com/Polder_PV</a:t>
            </a:r>
            <a:endParaRPr lang="nl-NL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229200"/>
            <a:ext cx="548640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9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076" y="6230615"/>
            <a:ext cx="6286124" cy="490066"/>
          </a:xfrm>
        </p:spPr>
        <p:txBody>
          <a:bodyPr>
            <a:normAutofit/>
          </a:bodyPr>
          <a:lstStyle/>
          <a:p>
            <a:pPr algn="l"/>
            <a:r>
              <a:rPr lang="nl-N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Nederland doet een inhaalrace met nieuwe zonnestroom capaciteit – TSF NL </a:t>
            </a:r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VI 2014  </a:t>
            </a: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337372" y="116632"/>
            <a:ext cx="8427787" cy="95410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Marktpartijen over (andermans / eigen) collectieve PV-inkoopacties</a:t>
            </a:r>
            <a:endParaRPr lang="nl-NL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36465" y="1165205"/>
            <a:ext cx="8229600" cy="4886003"/>
          </a:xfrm>
        </p:spPr>
        <p:txBody>
          <a:bodyPr>
            <a:normAutofit/>
          </a:bodyPr>
          <a:lstStyle/>
          <a:p>
            <a:r>
              <a:rPr lang="nl-NL" sz="2200" i="1" dirty="0" smtClean="0"/>
              <a:t>“De markt </a:t>
            </a:r>
            <a:r>
              <a:rPr lang="nl-NL" sz="2200" i="1" dirty="0"/>
              <a:t>heeft nadrukkelijk aangegeven klaar te zijn met </a:t>
            </a:r>
            <a:r>
              <a:rPr lang="nl-NL" sz="2200" i="1" dirty="0" smtClean="0"/>
              <a:t>acties.”</a:t>
            </a:r>
          </a:p>
          <a:p>
            <a:r>
              <a:rPr lang="nl-NL" sz="2200" i="1" dirty="0" smtClean="0"/>
              <a:t>“Kost veel </a:t>
            </a:r>
            <a:r>
              <a:rPr lang="nl-NL" sz="2200" i="1" dirty="0"/>
              <a:t>tijd, kennis, </a:t>
            </a:r>
            <a:r>
              <a:rPr lang="nl-NL" sz="2200" i="1" dirty="0" smtClean="0"/>
              <a:t>vergt nogal wat van </a:t>
            </a:r>
            <a:r>
              <a:rPr lang="nl-NL" sz="2200" i="1" dirty="0"/>
              <a:t>organisaties. </a:t>
            </a:r>
            <a:r>
              <a:rPr lang="nl-NL" sz="2200" i="1" dirty="0" smtClean="0"/>
              <a:t>Vaak niet aangevangen: bang voor </a:t>
            </a:r>
            <a:r>
              <a:rPr lang="nl-NL" sz="2200" i="1" dirty="0"/>
              <a:t>de risico’s</a:t>
            </a:r>
            <a:r>
              <a:rPr lang="nl-NL" sz="2200" i="1" dirty="0" smtClean="0"/>
              <a:t>.”</a:t>
            </a:r>
          </a:p>
          <a:p>
            <a:r>
              <a:rPr lang="nl-NL" sz="2200" i="1" dirty="0"/>
              <a:t>“Persoonlijk vind ik het </a:t>
            </a:r>
            <a:r>
              <a:rPr lang="nl-NL" sz="2200" i="1" dirty="0" smtClean="0"/>
              <a:t>een tijdelijk fenomeen.”</a:t>
            </a:r>
          </a:p>
          <a:p>
            <a:r>
              <a:rPr lang="nl-NL" sz="2200" i="1" dirty="0" smtClean="0"/>
              <a:t>“Burgers </a:t>
            </a:r>
            <a:r>
              <a:rPr lang="nl-NL" sz="2200" i="1" dirty="0"/>
              <a:t>zelf hebben onvoldoende kennis en tijd om goed in te </a:t>
            </a:r>
            <a:r>
              <a:rPr lang="nl-NL" sz="2200" i="1" dirty="0" smtClean="0"/>
              <a:t>kopen, willen graag </a:t>
            </a:r>
            <a:r>
              <a:rPr lang="nl-NL" sz="2200" i="1" dirty="0"/>
              <a:t>kant en klare </a:t>
            </a:r>
            <a:r>
              <a:rPr lang="nl-NL" sz="2200" i="1" dirty="0" smtClean="0"/>
              <a:t>producten” </a:t>
            </a:r>
            <a:r>
              <a:rPr lang="nl-NL" sz="2200" dirty="0" smtClean="0"/>
              <a:t>&gt; “ontzorg model”.</a:t>
            </a:r>
          </a:p>
          <a:p>
            <a:r>
              <a:rPr lang="nl-NL" sz="2200" i="1" dirty="0" smtClean="0"/>
              <a:t>“Collectieve acties gaan nieuwe klantsegmenten aanspreken”.</a:t>
            </a:r>
          </a:p>
          <a:p>
            <a:r>
              <a:rPr lang="nl-NL" sz="2200" i="1" dirty="0" smtClean="0"/>
              <a:t>“Het fenomeen houdt stand en zal groeien. Het product is complex … de investering hoog”</a:t>
            </a:r>
          </a:p>
          <a:p>
            <a:r>
              <a:rPr lang="nl-NL" sz="2200" dirty="0"/>
              <a:t>Petitie nov. 2013 (865 handtekeningen):  </a:t>
            </a:r>
            <a:r>
              <a:rPr lang="nl-NL" sz="1400" dirty="0">
                <a:hlinkClick r:id="rId3"/>
              </a:rPr>
              <a:t>http://</a:t>
            </a:r>
            <a:r>
              <a:rPr lang="nl-NL" sz="1400" dirty="0" smtClean="0">
                <a:hlinkClick r:id="rId3"/>
              </a:rPr>
              <a:t>www.petities24.com/stopconcurrentiegemeenten</a:t>
            </a:r>
            <a:endParaRPr lang="nl-NL" sz="1400" dirty="0" smtClean="0"/>
          </a:p>
          <a:p>
            <a:r>
              <a:rPr lang="nl-NL" sz="2200" dirty="0" smtClean="0"/>
              <a:t>Voors en tegens ronde tafel overleg &gt;&gt; Solar Magazine maart 2014:   pp. 14-17. </a:t>
            </a:r>
            <a:r>
              <a:rPr lang="nl-NL" sz="1400" dirty="0">
                <a:hlinkClick r:id="rId4"/>
              </a:rPr>
              <a:t>http://</a:t>
            </a:r>
            <a:r>
              <a:rPr lang="nl-NL" sz="1400" dirty="0" smtClean="0">
                <a:hlinkClick r:id="rId4"/>
              </a:rPr>
              <a:t>solarmagazine.nl/files/sm1-2014.pdf</a:t>
            </a:r>
            <a:endParaRPr lang="nl-NL" sz="2000" dirty="0"/>
          </a:p>
        </p:txBody>
      </p:sp>
      <p:cxnSp>
        <p:nvCxnSpPr>
          <p:cNvPr id="8" name="Rechte verbindingslijn met pijl 7"/>
          <p:cNvCxnSpPr/>
          <p:nvPr/>
        </p:nvCxnSpPr>
        <p:spPr>
          <a:xfrm flipH="1">
            <a:off x="3312512" y="1556792"/>
            <a:ext cx="2807008" cy="2448272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hoek 11"/>
          <p:cNvSpPr/>
          <p:nvPr/>
        </p:nvSpPr>
        <p:spPr>
          <a:xfrm>
            <a:off x="5506800" y="1196752"/>
            <a:ext cx="151347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2544862" y="3869658"/>
            <a:ext cx="1513472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987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076" y="6230615"/>
            <a:ext cx="6286124" cy="490066"/>
          </a:xfrm>
        </p:spPr>
        <p:txBody>
          <a:bodyPr>
            <a:normAutofit/>
          </a:bodyPr>
          <a:lstStyle/>
          <a:p>
            <a:pPr algn="l"/>
            <a:r>
              <a:rPr lang="nl-N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Nederland doet een inhaalrace met nieuwe zonnestroom capaciteit – TSF NL </a:t>
            </a:r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VI 2014  </a:t>
            </a: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232809" y="150137"/>
            <a:ext cx="8640959" cy="52322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Inkoopactie(s) </a:t>
            </a:r>
            <a:r>
              <a:rPr lang="nl-NL" sz="28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hors categorie</a:t>
            </a:r>
            <a:r>
              <a:rPr lang="nl-NL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iChoosr</a:t>
            </a:r>
            <a:endParaRPr lang="nl-NL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107504" y="1340768"/>
            <a:ext cx="36912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“Samenzonneenergie”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status 9 apr. 2014</a:t>
            </a:r>
            <a:br>
              <a:rPr lang="nl-NL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NL" sz="2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 acties NH, ZH ‘12-’14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60 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gemeentes</a:t>
            </a: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9.685 bestellingen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Bijna 25 MWp</a:t>
            </a:r>
            <a:endParaRPr lang="nl-NL" sz="2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&gt;19% alle inkoopacties (excl. Huursector)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Oplevering &gt; juni 2014.</a:t>
            </a:r>
            <a:b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u="sng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Vervolgacties op stapel</a:t>
            </a:r>
            <a:r>
              <a:rPr lang="nl-NL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1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323" y="869483"/>
            <a:ext cx="5115625" cy="4807199"/>
          </a:xfrm>
        </p:spPr>
      </p:pic>
      <p:sp>
        <p:nvSpPr>
          <p:cNvPr id="17" name="Tekstvak 16"/>
          <p:cNvSpPr txBox="1"/>
          <p:nvPr/>
        </p:nvSpPr>
        <p:spPr>
          <a:xfrm>
            <a:off x="3851920" y="5663906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>
                <a:solidFill>
                  <a:srgbClr val="FF0000"/>
                </a:solidFill>
              </a:rPr>
              <a:t>Data: copyright iChoosr / Samenzonneenergie.nl  </a:t>
            </a:r>
            <a:endParaRPr lang="nl-NL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42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076" y="6230615"/>
            <a:ext cx="6286124" cy="490066"/>
          </a:xfrm>
        </p:spPr>
        <p:txBody>
          <a:bodyPr>
            <a:normAutofit/>
          </a:bodyPr>
          <a:lstStyle/>
          <a:p>
            <a:pPr algn="l"/>
            <a:r>
              <a:rPr lang="nl-N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Nederland doet een inhaalrace met nieuwe zonnestroom capaciteit – TSF NL </a:t>
            </a:r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VI 2014  </a:t>
            </a: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232808" y="150137"/>
            <a:ext cx="8640959" cy="52322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Huursector: Dragon Awakening</a:t>
            </a:r>
            <a:endParaRPr lang="nl-NL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300309" y="771021"/>
            <a:ext cx="37987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SHAERE 2013 </a:t>
            </a: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(Aedes): steekproef!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Thermische collectoren minder sterke groei, 2011-2013 </a:t>
            </a:r>
            <a:r>
              <a:rPr lang="nl-NL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CAGR 15%/yr</a:t>
            </a:r>
            <a:br>
              <a:rPr lang="nl-NL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NL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Huurwoningen met PV-modules zeer sterke groei, 2011-2013 </a:t>
            </a:r>
            <a:r>
              <a:rPr lang="nl-NL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CAGR 85%/yr</a:t>
            </a:r>
          </a:p>
          <a:p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Groot potentieel, mogelijk eind 2013 12 MWp</a:t>
            </a: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kan rap meer dan verdubbelen.</a:t>
            </a:r>
          </a:p>
          <a:p>
            <a:pPr algn="r"/>
            <a:endParaRPr lang="nl-N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nl-NL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MITS</a:t>
            </a: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geen extra financiële claims op sector!</a:t>
            </a: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232809" y="5013176"/>
            <a:ext cx="5093760" cy="923330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Corpeleijn Zonnig Huren, 16 dec. 2013: </a:t>
            </a:r>
            <a:r>
              <a:rPr lang="nl-NL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“… de </a:t>
            </a:r>
            <a:r>
              <a:rPr lang="nl-NL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10.000 woningen en 200 flats waarschijnlijk </a:t>
            </a:r>
            <a:r>
              <a:rPr lang="nl-NL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gehaald…”  “de beer is los”</a:t>
            </a:r>
            <a:endParaRPr lang="nl-NL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08" y="688988"/>
            <a:ext cx="4987265" cy="4271604"/>
          </a:xfrm>
        </p:spPr>
      </p:pic>
    </p:spTree>
    <p:extLst>
      <p:ext uri="{BB962C8B-B14F-4D97-AF65-F5344CB8AC3E}">
        <p14:creationId xmlns:p14="http://schemas.microsoft.com/office/powerpoint/2010/main" val="336277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271538" y="116630"/>
            <a:ext cx="8672378" cy="95410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Ontwikkelingen PV in agrarische sector: </a:t>
            </a:r>
            <a:br>
              <a:rPr lang="nl-NL" sz="28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28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segmentatie aantallen bedrijven</a:t>
            </a:r>
            <a:endParaRPr lang="nl-NL" sz="28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86076" y="6230615"/>
            <a:ext cx="628612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doet een inhaalrace met nieuwe zonnestroom capaciteit – TSF NL VI 2014  </a:t>
            </a: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86076" y="1180541"/>
            <a:ext cx="356728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AgriDirect</a:t>
            </a:r>
            <a:r>
              <a:rPr lang="nl-NL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april 2014: </a:t>
            </a:r>
            <a:r>
              <a:rPr lang="nl-NL" sz="16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6,7%</a:t>
            </a:r>
            <a:r>
              <a:rPr lang="nl-NL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hééft PV, </a:t>
            </a:r>
            <a:r>
              <a:rPr lang="nl-NL" sz="16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17,1%</a:t>
            </a:r>
            <a:r>
              <a:rPr lang="nl-NL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overweegt aanschaf.</a:t>
            </a:r>
          </a:p>
          <a:p>
            <a:endParaRPr lang="nl-NL" sz="1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Gemiddelde/bedrijf LTO acties: </a:t>
            </a:r>
            <a:r>
              <a:rPr lang="nl-NL" sz="16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26 kWp</a:t>
            </a: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b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nl-N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CBS</a:t>
            </a:r>
            <a:r>
              <a:rPr lang="nl-NL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2012: </a:t>
            </a:r>
            <a:r>
              <a:rPr lang="nl-NL" sz="16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11%</a:t>
            </a:r>
            <a:r>
              <a:rPr lang="nl-NL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van opgesteld vermogen landbouw (</a:t>
            </a:r>
            <a:r>
              <a:rPr lang="nl-NL" sz="16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40 MWp</a:t>
            </a:r>
            <a:r>
              <a:rPr lang="nl-NL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CBS 2013: 67.480 landbouw bedrijven.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Dec. 2013: Aantal </a:t>
            </a:r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boerderijen met PV of ZT </a:t>
            </a: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2010&gt;2013</a:t>
            </a:r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: 615 &gt; </a:t>
            </a: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2.760 </a:t>
            </a:r>
            <a:r>
              <a:rPr lang="nl-NL" sz="16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CAGR </a:t>
            </a:r>
            <a:r>
              <a:rPr lang="nl-NL" sz="16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65%/jaar </a:t>
            </a: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Vermogen PV 2013 onbekend. ?? 70 MWp ??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65" y="1135724"/>
            <a:ext cx="5167201" cy="4669540"/>
          </a:xfrm>
          <a:prstGeom prst="rect">
            <a:avLst/>
          </a:prstGeom>
        </p:spPr>
      </p:pic>
      <p:sp>
        <p:nvSpPr>
          <p:cNvPr id="2" name="Ovaal 1"/>
          <p:cNvSpPr/>
          <p:nvPr/>
        </p:nvSpPr>
        <p:spPr>
          <a:xfrm>
            <a:off x="8100392" y="2348880"/>
            <a:ext cx="843524" cy="25202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797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71538" y="116630"/>
            <a:ext cx="8672378" cy="52322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CertiQ/SDE blijft doorkabbelen</a:t>
            </a:r>
            <a:endParaRPr lang="nl-NL" sz="24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" y="712011"/>
            <a:ext cx="6033461" cy="4012651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223453" y="4869160"/>
            <a:ext cx="8659671" cy="101566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2013: 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91 MWp SDE+MEP, </a:t>
            </a:r>
            <a:r>
              <a:rPr lang="nl-NL" sz="2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78 MWp SDE </a:t>
            </a:r>
            <a:r>
              <a:rPr lang="nl-NL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 10.500 PV-systemen. Gemiddeld 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1,4 MWp per maand </a:t>
            </a:r>
            <a:r>
              <a:rPr lang="nl-NL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(5.600 modules).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SDE 2013: </a:t>
            </a:r>
            <a:r>
              <a:rPr lang="nl-NL" sz="2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min. 133 MWp </a:t>
            </a:r>
            <a:r>
              <a:rPr lang="nl-NL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beschikt (in 391 dagen!).</a:t>
            </a:r>
            <a:endParaRPr lang="nl-NL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Ovaal 6"/>
          <p:cNvSpPr/>
          <p:nvPr/>
        </p:nvSpPr>
        <p:spPr>
          <a:xfrm>
            <a:off x="5358320" y="1340768"/>
            <a:ext cx="686241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86076" y="6230615"/>
            <a:ext cx="628612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doet een inhaalrace met nieuwe zonnestroom capaciteit – TSF NL VI 2014  </a:t>
            </a: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Ovaal 13"/>
          <p:cNvSpPr/>
          <p:nvPr/>
        </p:nvSpPr>
        <p:spPr>
          <a:xfrm>
            <a:off x="683567" y="3284984"/>
            <a:ext cx="686241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119537" y="1160748"/>
            <a:ext cx="300575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mei </a:t>
            </a:r>
            <a:r>
              <a:rPr lang="nl-NL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2014</a:t>
            </a:r>
          </a:p>
          <a:p>
            <a:r>
              <a:rPr lang="nl-NL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nl-NL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ealisatie 2013:</a:t>
            </a:r>
            <a:endParaRPr lang="nl-NL" sz="20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20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24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14 MWp</a:t>
            </a:r>
          </a:p>
          <a:p>
            <a:r>
              <a:rPr lang="nl-NL" sz="20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20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Complicaties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a.g.v. her-registraties in het CertiQ register…</a:t>
            </a:r>
          </a:p>
        </p:txBody>
      </p:sp>
    </p:spTree>
    <p:extLst>
      <p:ext uri="{BB962C8B-B14F-4D97-AF65-F5344CB8AC3E}">
        <p14:creationId xmlns:p14="http://schemas.microsoft.com/office/powerpoint/2010/main" val="364200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271538" y="116630"/>
            <a:ext cx="8620942" cy="95410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Netbeheer NL / PIR </a:t>
            </a:r>
            <a:r>
              <a:rPr lang="nl-NL" sz="2800" b="1" i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versus</a:t>
            </a:r>
            <a:r>
              <a:rPr lang="nl-NL" sz="28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Klimaatmonitor updates</a:t>
            </a:r>
            <a:endParaRPr lang="nl-NL" sz="28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86076" y="6230615"/>
            <a:ext cx="628612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doet een inhaalrace met nieuwe zonnestroom capaciteit – TSF NL VI 2014  </a:t>
            </a: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031" y="1340768"/>
            <a:ext cx="4159859" cy="4248472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2665034" y="5621680"/>
            <a:ext cx="3837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PIR Netbeheer Nederland 23-4-2014</a:t>
            </a:r>
            <a:endParaRPr lang="nl-NL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98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271538" y="116630"/>
            <a:ext cx="8620942" cy="95410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Voorbeeld evolutie PIR</a:t>
            </a:r>
            <a:r>
              <a:rPr lang="nl-NL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</a:t>
            </a:r>
            <a:r>
              <a:rPr lang="nl-NL" sz="28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registraties: Netbeheerder Enexis </a:t>
            </a:r>
            <a:endParaRPr lang="nl-NL" sz="28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5698851" y="1483098"/>
            <a:ext cx="3445149" cy="400109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Forse evolutie registraties in PIR bij Enexis. Y-as logarithmische schaal!</a:t>
            </a:r>
          </a:p>
          <a:p>
            <a:endParaRPr lang="nl-NL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Probleem: hoogste groei in </a:t>
            </a:r>
            <a:r>
              <a:rPr lang="nl-NL" sz="2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2012</a:t>
            </a:r>
            <a:r>
              <a:rPr lang="nl-NL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in </a:t>
            </a:r>
            <a:r>
              <a:rPr lang="nl-NL" sz="2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2013</a:t>
            </a:r>
            <a:r>
              <a:rPr lang="nl-NL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echter meeste </a:t>
            </a:r>
            <a:r>
              <a:rPr lang="nl-NL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beschikkingen installaties nationale subsidie regeling (</a:t>
            </a:r>
            <a:r>
              <a:rPr lang="nl-NL" sz="2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NSR</a:t>
            </a:r>
            <a:r>
              <a:rPr lang="nl-NL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uitgegeven!</a:t>
            </a:r>
          </a:p>
          <a:p>
            <a:endParaRPr lang="nl-NL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Data: © Enexis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86076" y="6230615"/>
            <a:ext cx="628612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doet een inhaalrace met nieuwe zonnestroom capaciteit – TSF NL VI 2014  </a:t>
            </a: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2" y="989628"/>
            <a:ext cx="5615689" cy="4713621"/>
          </a:xfrm>
          <a:prstGeom prst="rect">
            <a:avLst/>
          </a:prstGeom>
        </p:spPr>
      </p:pic>
      <p:cxnSp>
        <p:nvCxnSpPr>
          <p:cNvPr id="6" name="Rechte verbindingslijn met pijl 5"/>
          <p:cNvCxnSpPr/>
          <p:nvPr/>
        </p:nvCxnSpPr>
        <p:spPr>
          <a:xfrm>
            <a:off x="3210782" y="3337769"/>
            <a:ext cx="1126838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3229137" y="2636912"/>
            <a:ext cx="1090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smtClean="0">
                <a:solidFill>
                  <a:srgbClr val="FF0000"/>
                </a:solidFill>
              </a:rPr>
              <a:t>NSR</a:t>
            </a:r>
            <a:endParaRPr lang="nl-NL" sz="3200" b="1" dirty="0">
              <a:solidFill>
                <a:srgbClr val="FF0000"/>
              </a:solidFill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485665" y="5785519"/>
            <a:ext cx="6192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nl-NL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PIR = Productie Installatie Register i.s.m. EDSN</a:t>
            </a:r>
            <a:endParaRPr lang="nl-NL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27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271538" y="116630"/>
            <a:ext cx="8620942" cy="89255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PIR registraties 2 kleine netbeheerders </a:t>
            </a:r>
            <a:br>
              <a:rPr lang="nl-NL" sz="28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2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Verloop </a:t>
            </a:r>
            <a:r>
              <a:rPr lang="nl-NL" sz="24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maandelijkse progressie (</a:t>
            </a:r>
            <a:r>
              <a:rPr lang="nl-NL" sz="2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kWp/MWp)</a:t>
            </a:r>
            <a:endParaRPr lang="nl-NL" sz="24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484837" y="4776797"/>
            <a:ext cx="8136904" cy="132343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Groene pijl</a:t>
            </a:r>
            <a:r>
              <a:rPr lang="nl-NL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1</a:t>
            </a:r>
            <a:r>
              <a:rPr lang="nl-NL" sz="2000" baseline="30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nl-NL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geruchten “lage BTW regeling” voorjaar ’12</a:t>
            </a:r>
          </a:p>
          <a:p>
            <a:r>
              <a:rPr lang="nl-NL" sz="2000" dirty="0" smtClean="0">
                <a:solidFill>
                  <a:srgbClr val="FF99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Oranje pijl</a:t>
            </a:r>
            <a:r>
              <a:rPr lang="nl-NL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voorlopige anti-dumping heffing EC 6-6-2013</a:t>
            </a:r>
          </a:p>
          <a:p>
            <a:r>
              <a:rPr lang="nl-NL" sz="2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Rode pijl</a:t>
            </a:r>
            <a:r>
              <a:rPr lang="nl-NL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prijsafspraak EC / Chinese producenten 3-8-2013</a:t>
            </a:r>
          </a:p>
          <a:p>
            <a:r>
              <a:rPr lang="nl-NL" sz="2000" dirty="0" smtClean="0">
                <a:solidFill>
                  <a:srgbClr val="CC00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Violette pijl</a:t>
            </a:r>
            <a:r>
              <a:rPr lang="nl-NL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aanvraagperiode NSR 2-7-2012 &gt;&gt; 7-8-2013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86076" y="6230615"/>
            <a:ext cx="628612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doet een inhaalrace met nieuwe zonnestroom capaciteit – TSF NL VI 2014  </a:t>
            </a: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882" y="947627"/>
            <a:ext cx="6054254" cy="360589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797058"/>
            <a:ext cx="3178049" cy="1973127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sp>
        <p:nvSpPr>
          <p:cNvPr id="15" name="Tekstvak 14"/>
          <p:cNvSpPr txBox="1"/>
          <p:nvPr/>
        </p:nvSpPr>
        <p:spPr>
          <a:xfrm>
            <a:off x="6804248" y="1133235"/>
            <a:ext cx="1546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A: 2,05 MWp</a:t>
            </a:r>
            <a:endParaRPr lang="nl-NL" sz="1600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2248590" y="3747886"/>
            <a:ext cx="7667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Mrt-2011</a:t>
            </a:r>
            <a:endParaRPr lang="nl-NL" sz="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4803565" y="3744000"/>
            <a:ext cx="7667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Mrt-2014</a:t>
            </a:r>
            <a:endParaRPr lang="nl-NL" sz="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4139952" y="1797058"/>
            <a:ext cx="1430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B: 5,5 MWp</a:t>
            </a:r>
            <a:endParaRPr lang="nl-NL" sz="1600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Ovaal 5"/>
          <p:cNvSpPr/>
          <p:nvPr/>
        </p:nvSpPr>
        <p:spPr>
          <a:xfrm>
            <a:off x="4966091" y="2022391"/>
            <a:ext cx="441745" cy="3825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Rechte verbindingslijn met pijl 8"/>
          <p:cNvCxnSpPr/>
          <p:nvPr/>
        </p:nvCxnSpPr>
        <p:spPr>
          <a:xfrm>
            <a:off x="3779912" y="2404936"/>
            <a:ext cx="916152" cy="0"/>
          </a:xfrm>
          <a:prstGeom prst="straightConnector1">
            <a:avLst/>
          </a:prstGeom>
          <a:ln w="82550">
            <a:solidFill>
              <a:srgbClr val="CC00CC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19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0" y="116631"/>
            <a:ext cx="9144000" cy="89255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Krachtige tool Klimaatmonitor </a:t>
            </a:r>
            <a:r>
              <a:rPr lang="nl-NL" sz="2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2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2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doch niet compleet</a:t>
            </a:r>
            <a:endParaRPr lang="nl-NL" sz="24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242164" y="4161244"/>
            <a:ext cx="8659671" cy="400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nl-NL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" y="1009183"/>
            <a:ext cx="4509154" cy="4941168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4510605" y="1196752"/>
            <a:ext cx="453658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KLIMAATMONITOR  Min. I en M</a:t>
            </a:r>
            <a:b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Eerste analyse PPV:  juli 2010.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Voorlopig “minst incomplete” overzicht Nederland.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Waarschuwing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“is niet alles!”</a:t>
            </a:r>
            <a:r>
              <a:rPr lang="nl-NL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onderschatting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 totaal volume.</a:t>
            </a:r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Voorbeeld: gemiddelde installatie grootte per adres per gemeente.</a:t>
            </a:r>
          </a:p>
          <a:p>
            <a:endParaRPr lang="nl-NL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http://</a:t>
            </a: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klimaatmonitor.databank.nl</a:t>
            </a:r>
            <a:endParaRPr lang="nl-N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86076" y="6230615"/>
            <a:ext cx="628612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doet een inhaalrace met nieuwe zonnestroom capaciteit – TSF NL VI 2014  </a:t>
            </a: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48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0" y="116631"/>
            <a:ext cx="9144000" cy="46166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Impressies Klimaatmonitor: prestatie provincies</a:t>
            </a:r>
            <a:endParaRPr lang="nl-NL" sz="24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86076" y="6230615"/>
            <a:ext cx="628612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doet een inhaalrace met nieuwe zonnestroom capaciteit – TSF NL VI 2014  </a:t>
            </a: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355976" y="663079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Aantal</a:t>
            </a: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adressen met PV</a:t>
            </a:r>
          </a:p>
          <a:p>
            <a:pPr algn="r"/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Opgesteld PV </a:t>
            </a:r>
            <a:r>
              <a:rPr lang="nl-NL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vermogen</a:t>
            </a:r>
            <a:endParaRPr lang="nl-NL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7" y="578296"/>
            <a:ext cx="3580014" cy="251664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089" y="2173799"/>
            <a:ext cx="5375221" cy="3731644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38" y="3212976"/>
            <a:ext cx="1656037" cy="2692467"/>
          </a:xfrm>
          <a:prstGeom prst="rect">
            <a:avLst/>
          </a:prstGeom>
        </p:spPr>
      </p:pic>
      <p:cxnSp>
        <p:nvCxnSpPr>
          <p:cNvPr id="19" name="Rechte verbindingslijn met pijl 18"/>
          <p:cNvCxnSpPr/>
          <p:nvPr/>
        </p:nvCxnSpPr>
        <p:spPr>
          <a:xfrm flipH="1">
            <a:off x="3689491" y="908720"/>
            <a:ext cx="666485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/>
          <p:cNvCxnSpPr/>
          <p:nvPr/>
        </p:nvCxnSpPr>
        <p:spPr>
          <a:xfrm>
            <a:off x="6876256" y="1600121"/>
            <a:ext cx="0" cy="5736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23"/>
          <p:cNvSpPr txBox="1"/>
          <p:nvPr/>
        </p:nvSpPr>
        <p:spPr>
          <a:xfrm>
            <a:off x="2867210" y="4385285"/>
            <a:ext cx="822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&gt;&gt;&gt;</a:t>
            </a:r>
            <a:endParaRPr lang="nl-NL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223638" y="3212976"/>
            <a:ext cx="1643572" cy="648072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8219524" y="2580794"/>
            <a:ext cx="821786" cy="514145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027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el 1"/>
          <p:cNvSpPr txBox="1">
            <a:spLocks/>
          </p:cNvSpPr>
          <p:nvPr/>
        </p:nvSpPr>
        <p:spPr>
          <a:xfrm>
            <a:off x="86076" y="6230615"/>
            <a:ext cx="628612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doet een inhaalrace met nieuwe zonnestroom capaciteit – TSF NL VI 2014  </a:t>
            </a: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ijdelijke aanduiding voor inhoud 2"/>
          <p:cNvSpPr>
            <a:spLocks noGrp="1"/>
          </p:cNvSpPr>
          <p:nvPr>
            <p:ph idx="1"/>
          </p:nvPr>
        </p:nvSpPr>
        <p:spPr>
          <a:xfrm>
            <a:off x="215516" y="1196752"/>
            <a:ext cx="8712968" cy="4608512"/>
          </a:xfrm>
        </p:spPr>
        <p:txBody>
          <a:bodyPr>
            <a:noAutofit/>
          </a:bodyPr>
          <a:lstStyle/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Onmogelijk 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alles “te benoemen”, daarom slechts een 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selectie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nl-NL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Ontwikkelingen PV markt Nederland.</a:t>
            </a:r>
          </a:p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Afschattingen volume 2013.</a:t>
            </a:r>
            <a:endParaRPr lang="nl-NL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Vooruitzicht korte en langere termijn.</a:t>
            </a:r>
          </a:p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Trends &amp; 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issues.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l-NL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NB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Data worden verder uitgewerkt &gt;&gt; 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div. artikelen gepubliceerd op Polder PV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132793" y="260648"/>
            <a:ext cx="8878413" cy="706090"/>
          </a:xfrm>
        </p:spPr>
        <p:txBody>
          <a:bodyPr>
            <a:noAutofit/>
          </a:bodyPr>
          <a:lstStyle/>
          <a:p>
            <a:r>
              <a:rPr lang="nl-NL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Introductie</a:t>
            </a:r>
            <a:endParaRPr lang="nl-NL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73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0" y="116631"/>
            <a:ext cx="9144000" cy="46166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Impressies Klimaatmonitor: status 1 mei 2014</a:t>
            </a:r>
            <a:endParaRPr lang="nl-NL" sz="24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86076" y="6230615"/>
            <a:ext cx="628612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doet een inhaalrace met nieuwe zonnestroom capaciteit – TSF NL VI 2014  </a:t>
            </a: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Tekstvak 25"/>
          <p:cNvSpPr txBox="1"/>
          <p:nvPr/>
        </p:nvSpPr>
        <p:spPr>
          <a:xfrm>
            <a:off x="7380313" y="4830624"/>
            <a:ext cx="1744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SDE (+ MEP)</a:t>
            </a:r>
            <a:endParaRPr lang="nl-NL" sz="1600" b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7541914" y="1546017"/>
            <a:ext cx="1421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PIR (KM)</a:t>
            </a:r>
            <a:endParaRPr lang="nl-NL" sz="1600" b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7460713" y="1178702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 smtClean="0">
                <a:solidFill>
                  <a:srgbClr val="EBE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KM  totaal</a:t>
            </a:r>
            <a:endParaRPr lang="nl-NL" sz="1600" b="1" dirty="0">
              <a:solidFill>
                <a:srgbClr val="EBE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7856757" y="3164598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 smtClean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CBS</a:t>
            </a:r>
            <a:endParaRPr lang="nl-NL" sz="1600" b="1" dirty="0">
              <a:solidFill>
                <a:srgbClr val="FF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Tekstvak 29"/>
          <p:cNvSpPr txBox="1"/>
          <p:nvPr/>
        </p:nvSpPr>
        <p:spPr>
          <a:xfrm>
            <a:off x="7857556" y="3783520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 smtClean="0">
                <a:solidFill>
                  <a:srgbClr val="FF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NSR</a:t>
            </a:r>
            <a:endParaRPr lang="nl-NL" sz="1600" b="1" dirty="0">
              <a:solidFill>
                <a:srgbClr val="FF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6" y="578296"/>
            <a:ext cx="7082787" cy="547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216951" y="116632"/>
            <a:ext cx="8620942" cy="132343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Voorspellingen en prognoses voor 2013 en 2014</a:t>
            </a:r>
            <a:endParaRPr lang="nl-NL" sz="40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86076" y="6230615"/>
            <a:ext cx="628612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doet een inhaalrace met nieuwe zonnestroom capaciteit – TSF NL VI 2014  </a:t>
            </a: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165" y="1628800"/>
            <a:ext cx="5082513" cy="424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7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50" y="623898"/>
            <a:ext cx="8714530" cy="5249303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271538" y="116630"/>
            <a:ext cx="8620942" cy="52322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“prognosewaaier”: nieuwbouw 2013</a:t>
            </a:r>
            <a:endParaRPr lang="nl-NL" sz="28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86076" y="6230615"/>
            <a:ext cx="628612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doet een inhaalrace met nieuwe zonnestroom capaciteit – TSF NL VI 2014  </a:t>
            </a: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vaal 1"/>
          <p:cNvSpPr/>
          <p:nvPr/>
        </p:nvSpPr>
        <p:spPr>
          <a:xfrm>
            <a:off x="6516216" y="3032524"/>
            <a:ext cx="680690" cy="5404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489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0" y="116631"/>
            <a:ext cx="9144000" cy="52322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Speculatief</a:t>
            </a:r>
            <a:r>
              <a:rPr lang="nl-NL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scenario &gt; accumulatie 2014</a:t>
            </a:r>
            <a:endParaRPr lang="nl-NL" sz="28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242164" y="4161244"/>
            <a:ext cx="8659671" cy="400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nl-NL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86076" y="6230615"/>
            <a:ext cx="628612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doet een inhaalrace met nieuwe zonnestroom capaciteit – TSF NL VI 2014  </a:t>
            </a: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39851"/>
            <a:ext cx="7704856" cy="535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1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788024" y="2620028"/>
            <a:ext cx="41764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Realisaties </a:t>
            </a:r>
            <a:r>
              <a:rPr lang="nl-NL" sz="20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grotere</a:t>
            </a:r>
            <a:r>
              <a:rPr lang="nl-NL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projecten</a:t>
            </a:r>
            <a:br>
              <a:rPr lang="nl-NL" sz="20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100-en kWp - &gt;1 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MWp</a:t>
            </a:r>
            <a:endParaRPr lang="nl-NL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Meestal met #SDE+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Heineken 0,9 &gt; Hitachi 1,6</a:t>
            </a:r>
            <a:endParaRPr lang="nl-NL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Ameland 6 MWp (2014-’15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nl-NL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217100" y="137726"/>
            <a:ext cx="8672378" cy="52322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Trends in </a:t>
            </a:r>
            <a:r>
              <a:rPr lang="nl-NL" sz="28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2013 &gt; </a:t>
            </a:r>
            <a:r>
              <a:rPr lang="nl-NL" sz="28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2014</a:t>
            </a:r>
            <a:endParaRPr lang="nl-NL" sz="28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277891" y="836712"/>
            <a:ext cx="8659671" cy="163121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Eerste </a:t>
            </a:r>
            <a:r>
              <a:rPr lang="nl-NL" sz="20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postcoderoos</a:t>
            </a:r>
            <a:r>
              <a:rPr lang="nl-NL" sz="20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(PCR) </a:t>
            </a:r>
            <a:r>
              <a:rPr lang="nl-NL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projectjes</a:t>
            </a:r>
            <a:r>
              <a:rPr lang="nl-NL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nl-NL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veel vraagtekens</a:t>
            </a:r>
            <a:r>
              <a:rPr lang="nl-NL" sz="20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Zeer </a:t>
            </a:r>
            <a:r>
              <a:rPr lang="nl-NL" sz="2000" i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ingewikkelde</a:t>
            </a:r>
            <a:r>
              <a:rPr lang="nl-NL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business-modellen &gt; WatTpiekT Assen!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Arvalis: financieel rendement 100 kWp project </a:t>
            </a:r>
            <a:r>
              <a:rPr lang="nl-NL" sz="2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1,3%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Stefanie van de Water (13 mei 2014, TU/e): </a:t>
            </a:r>
            <a:r>
              <a:rPr lang="nl-NL" sz="2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negatief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ECN: </a:t>
            </a:r>
            <a:r>
              <a:rPr lang="nl-NL" sz="2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500 MWp 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PCR in 2020, “grote onzekerheid”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86076" y="6230615"/>
            <a:ext cx="628612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doet een inhaalrace met nieuwe zonnestroom capaciteit – TSF NL VI 2014  </a:t>
            </a: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00" y="2623243"/>
            <a:ext cx="4392488" cy="2128728"/>
          </a:xfrm>
          <a:prstGeom prst="rect">
            <a:avLst/>
          </a:prstGeom>
        </p:spPr>
      </p:pic>
      <p:cxnSp>
        <p:nvCxnSpPr>
          <p:cNvPr id="9" name="Rechte verbindingslijn 8"/>
          <p:cNvCxnSpPr/>
          <p:nvPr/>
        </p:nvCxnSpPr>
        <p:spPr>
          <a:xfrm flipH="1">
            <a:off x="2519772" y="3212976"/>
            <a:ext cx="1764196" cy="139143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2538349" y="3779948"/>
            <a:ext cx="1908212" cy="54528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Afbeelding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188" y="4339824"/>
            <a:ext cx="2822299" cy="1606341"/>
          </a:xfrm>
          <a:prstGeom prst="rect">
            <a:avLst/>
          </a:prstGeom>
        </p:spPr>
      </p:pic>
      <p:sp>
        <p:nvSpPr>
          <p:cNvPr id="17" name="Tekstvak 16"/>
          <p:cNvSpPr txBox="1"/>
          <p:nvPr/>
        </p:nvSpPr>
        <p:spPr>
          <a:xfrm>
            <a:off x="6369984" y="4270659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rgbClr val="FFFF00"/>
                </a:solidFill>
              </a:rPr>
              <a:t>http://</a:t>
            </a:r>
            <a:r>
              <a:rPr lang="nl-NL" sz="1400" dirty="0" smtClean="0">
                <a:solidFill>
                  <a:srgbClr val="FFFF00"/>
                </a:solidFill>
              </a:rPr>
              <a:t>www.scholtenszathe.nl</a:t>
            </a:r>
            <a:endParaRPr lang="nl-NL" sz="1400" dirty="0">
              <a:solidFill>
                <a:srgbClr val="FFFF0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17099" y="4998133"/>
            <a:ext cx="5507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Stroomversnelling</a:t>
            </a:r>
            <a:r>
              <a:rPr lang="nl-NL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“0-op-de-meter”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1.000 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2014 &gt; </a:t>
            </a:r>
            <a:r>
              <a:rPr lang="nl-NL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100.000 woningen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15-24 PV-modules per woning.</a:t>
            </a:r>
          </a:p>
        </p:txBody>
      </p:sp>
      <p:cxnSp>
        <p:nvCxnSpPr>
          <p:cNvPr id="18" name="Rechte verbindingslijn met pijl 17"/>
          <p:cNvCxnSpPr/>
          <p:nvPr/>
        </p:nvCxnSpPr>
        <p:spPr>
          <a:xfrm>
            <a:off x="304937" y="1124744"/>
            <a:ext cx="0" cy="187220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met pijl 23"/>
          <p:cNvCxnSpPr/>
          <p:nvPr/>
        </p:nvCxnSpPr>
        <p:spPr>
          <a:xfrm>
            <a:off x="8869143" y="2761150"/>
            <a:ext cx="0" cy="1540645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13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209082" y="21640"/>
            <a:ext cx="8640959" cy="89255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HOT</a:t>
            </a:r>
            <a:r>
              <a:rPr lang="nl-NL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Issue for Breakfast. </a:t>
            </a:r>
            <a:br>
              <a:rPr lang="nl-NL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Salderen op de helling?</a:t>
            </a:r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86076" y="6230615"/>
            <a:ext cx="628612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doet een inhaalrace met nieuwe zonnestroom capaciteit – TSF NL VI 2014  </a:t>
            </a: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209082" y="3695566"/>
            <a:ext cx="3628627" cy="2062103"/>
          </a:xfrm>
          <a:prstGeom prst="rect">
            <a:avLst/>
          </a:prstGeom>
          <a:noFill/>
          <a:ln w="3492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Bij voortgaande forse marktgroei, met name residentiële PV capaciteit:</a:t>
            </a:r>
          </a:p>
          <a:p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Derving</a:t>
            </a:r>
            <a:r>
              <a:rPr lang="nl-NL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energiebelasting plus SDE-heffing (“ODE”) kan rap op gaan lopen tot  paar 100 miljoen Euro in paar jaar tijd (ex BTW).</a:t>
            </a:r>
            <a:endParaRPr lang="nl-NL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255741" y="1052736"/>
            <a:ext cx="4708747" cy="923330"/>
          </a:xfrm>
          <a:prstGeom prst="rect">
            <a:avLst/>
          </a:prstGeom>
          <a:noFill/>
          <a:ln w="3492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Staan ook </a:t>
            </a:r>
            <a:r>
              <a:rPr lang="nl-NL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inkomsten</a:t>
            </a: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tegenover, zijn lastiger te berekenen / communiceren  &gt;&gt;  taak sector!</a:t>
            </a: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3" y="881030"/>
            <a:ext cx="4072401" cy="260931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917" y="2185689"/>
            <a:ext cx="5214371" cy="368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7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209082" y="116632"/>
            <a:ext cx="8640959" cy="95410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Salderen (“Net metering”) </a:t>
            </a:r>
            <a:r>
              <a:rPr lang="nl-NL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NL en  “kosten</a:t>
            </a:r>
            <a:r>
              <a:rPr lang="nl-NL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</a:t>
            </a:r>
            <a:r>
              <a:rPr lang="nl-NL" sz="28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MUST </a:t>
            </a:r>
            <a:r>
              <a:rPr lang="nl-NL" sz="28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</a:t>
            </a:r>
            <a:endParaRPr lang="nl-NL" sz="2400" b="1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86076" y="6230615"/>
            <a:ext cx="628612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doet een inhaalrace met nieuwe zonnestroom capaciteit – TSF NL VI 2014  </a:t>
            </a: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340768"/>
            <a:ext cx="5428059" cy="2399359"/>
          </a:xfrm>
          <a:ln w="22225">
            <a:solidFill>
              <a:srgbClr val="FF0000"/>
            </a:solidFill>
          </a:ln>
        </p:spPr>
      </p:pic>
      <p:sp>
        <p:nvSpPr>
          <p:cNvPr id="2" name="Tekstvak 1"/>
          <p:cNvSpPr txBox="1"/>
          <p:nvPr/>
        </p:nvSpPr>
        <p:spPr>
          <a:xfrm>
            <a:off x="757072" y="4154304"/>
            <a:ext cx="75608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 mei 2014, scriptie  Stefanie van de Water, </a:t>
            </a:r>
            <a:b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Eindhoven University of Technology </a:t>
            </a:r>
          </a:p>
          <a:p>
            <a:pPr algn="ctr"/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(Chairman Prof. Dr. Ir. G.P.J. Verbong)</a:t>
            </a:r>
          </a:p>
          <a:p>
            <a:pPr algn="ctr"/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nl-NL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“Postcoderoos economisch negatieve case”</a:t>
            </a:r>
          </a:p>
          <a:p>
            <a:pPr algn="ctr"/>
            <a:endParaRPr lang="nl-N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nl-NL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http://www.polderpv.nl/nieuws_PV116.htm#17mei2014_scriptie_Stefanie_vd_Water</a:t>
            </a:r>
            <a:endParaRPr lang="nl-NL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70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076" y="6230615"/>
            <a:ext cx="6286124" cy="490066"/>
          </a:xfrm>
        </p:spPr>
        <p:txBody>
          <a:bodyPr>
            <a:normAutofit/>
          </a:bodyPr>
          <a:lstStyle/>
          <a:p>
            <a:pPr algn="l"/>
            <a:r>
              <a:rPr lang="nl-N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Nederland doet een inhaalrace met nieuwe zonnestroom capaciteit – TSF NL </a:t>
            </a:r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VI 2014  </a:t>
            </a: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339395" y="116632"/>
            <a:ext cx="8427787" cy="52322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Verwachting 2014 (I)</a:t>
            </a:r>
            <a:endParaRPr lang="nl-NL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122239" y="1196752"/>
            <a:ext cx="8862098" cy="4896544"/>
          </a:xfrm>
        </p:spPr>
        <p:txBody>
          <a:bodyPr>
            <a:noAutofit/>
          </a:bodyPr>
          <a:lstStyle/>
          <a:p>
            <a:r>
              <a:rPr lang="nl-NL" sz="2200" dirty="0"/>
              <a:t>2014 FEEST: &gt; </a:t>
            </a:r>
            <a:r>
              <a:rPr lang="nl-NL" sz="2200" dirty="0">
                <a:solidFill>
                  <a:srgbClr val="FF0000"/>
                </a:solidFill>
              </a:rPr>
              <a:t>1 GWp</a:t>
            </a:r>
            <a:r>
              <a:rPr lang="nl-NL" sz="2200" dirty="0"/>
              <a:t>, en</a:t>
            </a:r>
          </a:p>
          <a:p>
            <a:r>
              <a:rPr lang="nl-NL" sz="2200" dirty="0"/>
              <a:t>“</a:t>
            </a:r>
            <a:r>
              <a:rPr lang="nl-NL" sz="2200" dirty="0">
                <a:solidFill>
                  <a:srgbClr val="FF0000"/>
                </a:solidFill>
              </a:rPr>
              <a:t>5 miljoenste </a:t>
            </a:r>
            <a:r>
              <a:rPr lang="nl-NL" sz="2200" dirty="0"/>
              <a:t>zonnepaneel” (Solar Solutions) </a:t>
            </a:r>
            <a:r>
              <a:rPr lang="nl-NL" sz="2200" dirty="0" smtClean="0"/>
              <a:t> &gt;&gt;</a:t>
            </a:r>
          </a:p>
          <a:p>
            <a:r>
              <a:rPr lang="nl-NL" sz="2200" dirty="0"/>
              <a:t>Groei en optimisme 2014, markt blijft kwetsbaar</a:t>
            </a:r>
            <a:r>
              <a:rPr lang="nl-NL" sz="2200" dirty="0" smtClean="0"/>
              <a:t>.</a:t>
            </a:r>
          </a:p>
          <a:p>
            <a:r>
              <a:rPr lang="nl-NL" sz="2200" dirty="0"/>
              <a:t>Bij terugval afzet beslist </a:t>
            </a:r>
            <a:r>
              <a:rPr lang="nl-NL" sz="2200" b="1" dirty="0">
                <a:solidFill>
                  <a:srgbClr val="FF0000"/>
                </a:solidFill>
              </a:rPr>
              <a:t>consolidatie</a:t>
            </a:r>
            <a:r>
              <a:rPr lang="nl-NL" sz="2200" dirty="0">
                <a:solidFill>
                  <a:srgbClr val="FF0000"/>
                </a:solidFill>
              </a:rPr>
              <a:t> </a:t>
            </a:r>
            <a:r>
              <a:rPr lang="nl-NL" sz="2200" dirty="0" smtClean="0"/>
              <a:t>sector </a:t>
            </a:r>
            <a:br>
              <a:rPr lang="nl-NL" sz="2200" dirty="0" smtClean="0"/>
            </a:br>
            <a:r>
              <a:rPr lang="nl-NL" sz="2200" dirty="0" smtClean="0"/>
              <a:t>insolventies</a:t>
            </a:r>
            <a:r>
              <a:rPr lang="nl-NL" sz="2200" dirty="0"/>
              <a:t>, </a:t>
            </a:r>
            <a:r>
              <a:rPr lang="nl-NL" sz="2200" dirty="0" smtClean="0"/>
              <a:t> fusies</a:t>
            </a:r>
            <a:r>
              <a:rPr lang="nl-NL" sz="2200" dirty="0"/>
              <a:t>, </a:t>
            </a:r>
            <a:r>
              <a:rPr lang="nl-NL" sz="2200" dirty="0" smtClean="0"/>
              <a:t>overnames</a:t>
            </a:r>
            <a:r>
              <a:rPr lang="nl-NL" sz="2200" dirty="0"/>
              <a:t>, </a:t>
            </a:r>
            <a:r>
              <a:rPr lang="nl-NL" sz="2200" dirty="0" smtClean="0"/>
              <a:t>samenwerking.</a:t>
            </a:r>
          </a:p>
          <a:p>
            <a:r>
              <a:rPr lang="nl-NL" sz="2200" dirty="0" smtClean="0"/>
              <a:t>Bedrijfsleven </a:t>
            </a:r>
            <a:r>
              <a:rPr lang="nl-NL" sz="2200" dirty="0"/>
              <a:t>blijft doorplaatsen, PV is daar ook </a:t>
            </a:r>
            <a:r>
              <a:rPr lang="nl-NL" sz="2200" dirty="0" smtClean="0"/>
              <a:t>doorgebroken</a:t>
            </a:r>
          </a:p>
          <a:p>
            <a:r>
              <a:rPr lang="nl-NL" sz="2200" i="1" dirty="0"/>
              <a:t>Crowdfunding</a:t>
            </a:r>
            <a:r>
              <a:rPr lang="nl-NL" sz="2200" dirty="0"/>
              <a:t> &gt;&gt; 1miljoenwatt, Greenspread. Nog niet “groot</a:t>
            </a:r>
            <a:r>
              <a:rPr lang="nl-NL" sz="2200" dirty="0" smtClean="0"/>
              <a:t>”.</a:t>
            </a:r>
          </a:p>
          <a:p>
            <a:r>
              <a:rPr lang="nl-NL" sz="2200" i="1" dirty="0"/>
              <a:t>Nationale Investeringsinstelling </a:t>
            </a:r>
            <a:r>
              <a:rPr lang="nl-NL" sz="2200" dirty="0"/>
              <a:t>&gt; 9 pensioenfondsen/verzekeraars in DE</a:t>
            </a:r>
            <a:r>
              <a:rPr lang="nl-NL" sz="2200" dirty="0" smtClean="0"/>
              <a:t>.</a:t>
            </a:r>
            <a:endParaRPr lang="nl-NL" sz="2200" dirty="0" smtClean="0"/>
          </a:p>
          <a:p>
            <a:r>
              <a:rPr lang="nl-NL" sz="2200" dirty="0" smtClean="0"/>
              <a:t>Motie Vos 1-4-2014 </a:t>
            </a:r>
            <a:r>
              <a:rPr lang="nl-NL" sz="2200" i="1" dirty="0" smtClean="0"/>
              <a:t>kaltgestellt</a:t>
            </a:r>
            <a:r>
              <a:rPr lang="nl-NL" sz="2200" dirty="0" smtClean="0"/>
              <a:t> door Kamp &gt; EB betalen “vreemd dak”?</a:t>
            </a:r>
          </a:p>
          <a:p>
            <a:r>
              <a:rPr lang="nl-NL" sz="2200" dirty="0" smtClean="0"/>
              <a:t>Postcoderoos ongewis, problemen, dunne marges. Veel belangstelling.</a:t>
            </a:r>
          </a:p>
          <a:p>
            <a:r>
              <a:rPr lang="nl-NL" sz="2200" dirty="0" smtClean="0"/>
              <a:t>Mogelijk SDE 2014 </a:t>
            </a:r>
            <a:r>
              <a:rPr lang="nl-NL" sz="2200" dirty="0" smtClean="0">
                <a:solidFill>
                  <a:srgbClr val="FF0000"/>
                </a:solidFill>
              </a:rPr>
              <a:t>#postcoderoosflopvluchtroute </a:t>
            </a:r>
            <a:r>
              <a:rPr lang="nl-NL" sz="2200" dirty="0" smtClean="0"/>
              <a:t>?? </a:t>
            </a:r>
            <a:r>
              <a:rPr lang="nl-NL" sz="2200" i="1" dirty="0" smtClean="0"/>
              <a:t>Versnelling!</a:t>
            </a:r>
          </a:p>
          <a:p>
            <a:r>
              <a:rPr lang="nl-NL" sz="2200" dirty="0" smtClean="0"/>
              <a:t>Salderen </a:t>
            </a:r>
            <a:r>
              <a:rPr lang="nl-NL" sz="2200" dirty="0" smtClean="0"/>
              <a:t>“dreiging aan de horizon” 2018? (Kamp). Effecten ongewis.</a:t>
            </a:r>
          </a:p>
          <a:p>
            <a:pPr marL="0" indent="0">
              <a:buNone/>
            </a:pPr>
            <a:endParaRPr lang="nl-NL" sz="220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653" y="836712"/>
            <a:ext cx="2841359" cy="213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076" y="6230615"/>
            <a:ext cx="6286124" cy="490066"/>
          </a:xfrm>
        </p:spPr>
        <p:txBody>
          <a:bodyPr>
            <a:normAutofit/>
          </a:bodyPr>
          <a:lstStyle/>
          <a:p>
            <a:pPr algn="l"/>
            <a:r>
              <a:rPr lang="nl-N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Nederland doet een inhaalrace met nieuwe zonnestroom capaciteit – TSF NL </a:t>
            </a:r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VI 2014  </a:t>
            </a: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339395" y="116632"/>
            <a:ext cx="8427787" cy="89255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Verwachting 2014 (II)</a:t>
            </a:r>
          </a:p>
          <a:p>
            <a:pPr algn="ctr"/>
            <a:r>
              <a:rPr lang="nl-NL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2014 </a:t>
            </a:r>
            <a:r>
              <a:rPr lang="nl-NL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ff: </a:t>
            </a:r>
            <a:r>
              <a:rPr lang="nl-NL" sz="24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Enorme</a:t>
            </a:r>
            <a:r>
              <a:rPr lang="nl-NL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NL project portfolio duurzaam!</a:t>
            </a:r>
            <a:endParaRPr lang="nl-NL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124744"/>
            <a:ext cx="8587670" cy="47833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 smtClean="0">
                <a:solidFill>
                  <a:srgbClr val="FF0000"/>
                </a:solidFill>
              </a:rPr>
              <a:t>Energeia – Energytracker</a:t>
            </a:r>
            <a:r>
              <a:rPr lang="nl-NL" b="1" dirty="0">
                <a:solidFill>
                  <a:srgbClr val="FF0000"/>
                </a:solidFill>
              </a:rPr>
              <a:t> </a:t>
            </a:r>
            <a:r>
              <a:rPr lang="nl-NL" dirty="0" smtClean="0"/>
              <a:t>(april 2014):</a:t>
            </a:r>
          </a:p>
          <a:p>
            <a:r>
              <a:rPr lang="nl-NL" dirty="0" smtClean="0"/>
              <a:t>Bijna 1.000 grootschalige DE energie projecten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44%</a:t>
            </a:r>
            <a:r>
              <a:rPr lang="nl-NL" dirty="0" smtClean="0"/>
              <a:t> van 100% DE projecten (656 stuks) &gt;&gt; </a:t>
            </a:r>
            <a:r>
              <a:rPr lang="nl-NL" dirty="0" smtClean="0">
                <a:solidFill>
                  <a:srgbClr val="FF0000"/>
                </a:solidFill>
              </a:rPr>
              <a:t>PV</a:t>
            </a:r>
            <a:r>
              <a:rPr lang="nl-NL" dirty="0" smtClean="0"/>
              <a:t>!</a:t>
            </a:r>
          </a:p>
          <a:p>
            <a:r>
              <a:rPr lang="nl-NL" dirty="0" smtClean="0"/>
              <a:t>Niet alle projecten zullen doorgaan, faalkans bij PV gering, </a:t>
            </a:r>
            <a:r>
              <a:rPr lang="nl-NL" i="1" dirty="0" smtClean="0"/>
              <a:t>behalve</a:t>
            </a:r>
            <a:r>
              <a:rPr lang="nl-NL" dirty="0" smtClean="0"/>
              <a:t> bij grote zonneparken.</a:t>
            </a:r>
          </a:p>
          <a:p>
            <a:r>
              <a:rPr lang="nl-NL" dirty="0" smtClean="0"/>
              <a:t>Combinatie met overcapaciteit NL stroommarkt.</a:t>
            </a:r>
          </a:p>
          <a:p>
            <a:r>
              <a:rPr lang="nl-NL" dirty="0" smtClean="0"/>
              <a:t>Heftige, continue stroom importen uit Duitsland.</a:t>
            </a:r>
          </a:p>
          <a:p>
            <a:r>
              <a:rPr lang="nl-NL" dirty="0" smtClean="0"/>
              <a:t>&gt;&gt;&gt; Polderkolder </a:t>
            </a:r>
            <a:r>
              <a:rPr lang="nl-NL" i="1" dirty="0" smtClean="0"/>
              <a:t>“7% stijging kWh prijs</a:t>
            </a:r>
            <a:br>
              <a:rPr lang="nl-NL" i="1" dirty="0" smtClean="0"/>
            </a:br>
            <a:r>
              <a:rPr lang="nl-NL" i="1" dirty="0" smtClean="0"/>
              <a:t>per jaar” </a:t>
            </a:r>
            <a:r>
              <a:rPr lang="nl-NL" dirty="0" smtClean="0"/>
              <a:t>s.v.p. definitief in de prullenbak!!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335" y="4509120"/>
            <a:ext cx="1059868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076" y="6230615"/>
            <a:ext cx="6286124" cy="490066"/>
          </a:xfrm>
        </p:spPr>
        <p:txBody>
          <a:bodyPr>
            <a:normAutofit/>
          </a:bodyPr>
          <a:lstStyle/>
          <a:p>
            <a:pPr algn="l"/>
            <a:r>
              <a:rPr lang="nl-N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Nederland doet een inhaalrace met nieuwe zonnestroom capaciteit – TSF NL </a:t>
            </a:r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VI 2014  </a:t>
            </a: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339395" y="116632"/>
            <a:ext cx="8427787" cy="52322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Verwachting 2014 (III) “toetje van D.”</a:t>
            </a:r>
            <a:endParaRPr lang="nl-NL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7" y="1412776"/>
            <a:ext cx="9017785" cy="3219957"/>
          </a:xfrm>
        </p:spPr>
      </p:pic>
      <p:sp>
        <p:nvSpPr>
          <p:cNvPr id="13" name="Tekstvak 12"/>
          <p:cNvSpPr txBox="1"/>
          <p:nvPr/>
        </p:nvSpPr>
        <p:spPr>
          <a:xfrm>
            <a:off x="971600" y="4725144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Diederik Samsom (PvdA) op Twitter,  21 april 2014</a:t>
            </a: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339395" y="764704"/>
            <a:ext cx="8625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de </a:t>
            </a:r>
            <a:r>
              <a:rPr lang="nl-NL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politieke ambitie 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eindelijk terug van lang weggeweest?</a:t>
            </a: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339395" y="5373216"/>
            <a:ext cx="8625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Haalbaar, luchtballon, of demagogie?</a:t>
            </a: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Ovaal 15"/>
          <p:cNvSpPr/>
          <p:nvPr/>
        </p:nvSpPr>
        <p:spPr>
          <a:xfrm>
            <a:off x="4668447" y="2513284"/>
            <a:ext cx="64807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368577"/>
            <a:ext cx="1094790" cy="161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9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339395" y="260648"/>
            <a:ext cx="8427787" cy="89255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vd scenario’s T.S.F. NL V - 23 mei 2013  </a:t>
            </a:r>
          </a:p>
          <a:p>
            <a:pPr algn="ctr"/>
            <a:r>
              <a:rPr lang="nl-NL" sz="24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Vóór en na publicatie / revisie CBS cijfers 2012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467544" y="5445224"/>
            <a:ext cx="6103388" cy="523220"/>
          </a:xfrm>
          <a:prstGeom prst="rect">
            <a:avLst/>
          </a:prstGeom>
          <a:solidFill>
            <a:srgbClr val="FFFFCC">
              <a:alpha val="8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Schatting PPV mei 2013: </a:t>
            </a:r>
            <a:r>
              <a:rPr lang="nl-NL" sz="1400" b="1" i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indien</a:t>
            </a:r>
            <a:r>
              <a:rPr lang="nl-NL" sz="14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afzet PV 2012 </a:t>
            </a:r>
            <a:r>
              <a:rPr lang="nl-NL" sz="1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 MWp</a:t>
            </a:r>
          </a:p>
          <a:p>
            <a:pPr algn="ctr"/>
            <a:r>
              <a:rPr lang="nl-NL" sz="14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&gt;&gt; eind 2012 341 MWp, eind 2013 </a:t>
            </a:r>
            <a:r>
              <a:rPr lang="nl-NL" sz="1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650 MWp</a:t>
            </a:r>
          </a:p>
        </p:txBody>
      </p:sp>
      <p:pic>
        <p:nvPicPr>
          <p:cNvPr id="17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68" y="1198746"/>
            <a:ext cx="6552728" cy="4246478"/>
          </a:xfrm>
        </p:spPr>
      </p:pic>
      <p:sp>
        <p:nvSpPr>
          <p:cNvPr id="6" name="Rechthoek 5"/>
          <p:cNvSpPr/>
          <p:nvPr/>
        </p:nvSpPr>
        <p:spPr>
          <a:xfrm>
            <a:off x="5362131" y="3641314"/>
            <a:ext cx="360040" cy="1512168"/>
          </a:xfrm>
          <a:prstGeom prst="rect">
            <a:avLst/>
          </a:prstGeom>
          <a:noFill/>
          <a:ln w="508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966087" y="2904019"/>
            <a:ext cx="2054185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Acc. ALL </a:t>
            </a:r>
            <a:br>
              <a:rPr lang="nl-NL" sz="1600" b="1" dirty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1600" b="1" dirty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340 &gt; </a:t>
            </a:r>
            <a:r>
              <a:rPr lang="nl-NL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365</a:t>
            </a:r>
            <a:r>
              <a:rPr lang="nl-NL" sz="1600" b="1" dirty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MWp</a:t>
            </a:r>
          </a:p>
        </p:txBody>
      </p:sp>
      <p:sp>
        <p:nvSpPr>
          <p:cNvPr id="19" name="Boog 18"/>
          <p:cNvSpPr/>
          <p:nvPr/>
        </p:nvSpPr>
        <p:spPr>
          <a:xfrm>
            <a:off x="4788024" y="3607749"/>
            <a:ext cx="864096" cy="936104"/>
          </a:xfrm>
          <a:prstGeom prst="arc">
            <a:avLst>
              <a:gd name="adj1" fmla="val 8587115"/>
              <a:gd name="adj2" fmla="val 16439884"/>
            </a:avLst>
          </a:prstGeom>
          <a:ln w="34925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125135" y="3214379"/>
            <a:ext cx="4536504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built 2012: 195 &gt; </a:t>
            </a:r>
            <a:r>
              <a:rPr lang="nl-NL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220</a:t>
            </a:r>
            <a:r>
              <a:rPr lang="nl-NL" sz="1600" b="1" dirty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MWp </a:t>
            </a:r>
            <a:br>
              <a:rPr lang="nl-NL" sz="1600" b="1" dirty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1600" b="1" dirty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cap. (CBS revision Nov. 18, 2013</a:t>
            </a:r>
            <a:r>
              <a:rPr lang="nl-NL" sz="1600" b="1" dirty="0" smtClean="0">
                <a:solidFill>
                  <a:srgbClr val="008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nl-NL" sz="1600" b="1" dirty="0">
              <a:solidFill>
                <a:srgbClr val="008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86076" y="6230615"/>
            <a:ext cx="628612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doet een inhaalrace met nieuwe zonnestroom capaciteit – TSF NL VI 2014  </a:t>
            </a: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7020272" y="3776845"/>
            <a:ext cx="1944216" cy="1631216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CBS updates dankzij lijsten PPV:</a:t>
            </a:r>
          </a:p>
          <a:p>
            <a:r>
              <a:rPr lang="nl-NL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+ 45 MWp 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sinds 2012</a:t>
            </a: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29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32" y="1017004"/>
            <a:ext cx="7883913" cy="4984944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0" y="116631"/>
            <a:ext cx="9144000" cy="95410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Speculaties</a:t>
            </a:r>
            <a:r>
              <a:rPr lang="nl-NL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termijn 2013 - 2020 - 2030</a:t>
            </a:r>
            <a:r>
              <a:rPr lang="nl-NL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ctr"/>
            <a:r>
              <a:rPr lang="nl-NL" sz="28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Inclusief “Urgenda scenario”</a:t>
            </a:r>
            <a:endParaRPr lang="nl-NL" sz="28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86076" y="6230615"/>
            <a:ext cx="628612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doet een inhaalrace met nieuwe zonnestroom capaciteit – TSF NL VI 2014  </a:t>
            </a: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Ovaal 7"/>
          <p:cNvSpPr/>
          <p:nvPr/>
        </p:nvSpPr>
        <p:spPr>
          <a:xfrm>
            <a:off x="7321844" y="3839766"/>
            <a:ext cx="792088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6615305" y="1199188"/>
            <a:ext cx="2205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Groei % (bij start)</a:t>
            </a:r>
            <a:endParaRPr lang="nl-NL" sz="16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4" name="Rechte verbindingslijn met pijl 13"/>
          <p:cNvCxnSpPr/>
          <p:nvPr/>
        </p:nvCxnSpPr>
        <p:spPr>
          <a:xfrm>
            <a:off x="7501968" y="1487278"/>
            <a:ext cx="0" cy="247559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al 11"/>
          <p:cNvSpPr/>
          <p:nvPr/>
        </p:nvSpPr>
        <p:spPr>
          <a:xfrm>
            <a:off x="7321842" y="2636912"/>
            <a:ext cx="562525" cy="41404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820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el 1"/>
          <p:cNvSpPr txBox="1">
            <a:spLocks/>
          </p:cNvSpPr>
          <p:nvPr/>
        </p:nvSpPr>
        <p:spPr>
          <a:xfrm>
            <a:off x="457200" y="1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Blijvertje: NL moet ondanks groeispurt</a:t>
            </a:r>
          </a:p>
          <a:p>
            <a:r>
              <a:rPr lang="nl-NL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(nog steeds) veel inhalen</a:t>
            </a:r>
            <a:endParaRPr lang="nl-NL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86076" y="6230615"/>
            <a:ext cx="628612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doet een inhaalrace met nieuwe zonnestroom capaciteit – TSF NL VI 2014  </a:t>
            </a: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4" y="1199646"/>
            <a:ext cx="5525209" cy="460561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161" y="911197"/>
            <a:ext cx="3634251" cy="5182516"/>
          </a:xfrm>
          <a:prstGeom prst="rect">
            <a:avLst/>
          </a:prstGeom>
        </p:spPr>
      </p:pic>
      <p:cxnSp>
        <p:nvCxnSpPr>
          <p:cNvPr id="14" name="Rechte verbindingslijn 13"/>
          <p:cNvCxnSpPr/>
          <p:nvPr/>
        </p:nvCxnSpPr>
        <p:spPr>
          <a:xfrm>
            <a:off x="670902" y="4037522"/>
            <a:ext cx="4843259" cy="0"/>
          </a:xfrm>
          <a:prstGeom prst="line">
            <a:avLst/>
          </a:prstGeom>
          <a:ln w="31750">
            <a:solidFill>
              <a:srgbClr val="008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al 12"/>
          <p:cNvSpPr/>
          <p:nvPr/>
        </p:nvSpPr>
        <p:spPr>
          <a:xfrm>
            <a:off x="611561" y="2924944"/>
            <a:ext cx="1152127" cy="2736304"/>
          </a:xfrm>
          <a:prstGeom prst="ellipse">
            <a:avLst/>
          </a:prstGeom>
          <a:noFill/>
          <a:ln w="349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/>
          <p:cNvSpPr txBox="1"/>
          <p:nvPr/>
        </p:nvSpPr>
        <p:spPr>
          <a:xfrm>
            <a:off x="6804248" y="5435932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EurObserv’ER 2013</a:t>
            </a:r>
            <a:endParaRPr lang="nl-NL" sz="16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7164288" y="4134448"/>
            <a:ext cx="1522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</a:t>
            </a:r>
            <a:r>
              <a:rPr lang="nl-NL" sz="2000" baseline="300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nl-NL" sz="2000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plaats</a:t>
            </a:r>
            <a:endParaRPr lang="nl-NL" sz="2000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5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1"/>
          <p:cNvSpPr txBox="1">
            <a:spLocks/>
          </p:cNvSpPr>
          <p:nvPr/>
        </p:nvSpPr>
        <p:spPr>
          <a:xfrm>
            <a:off x="86076" y="6230615"/>
            <a:ext cx="628612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doet een inhaalrace met nieuwe zonnestroom capaciteit – TSF NL VI 2014  </a:t>
            </a: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60" y="1052736"/>
            <a:ext cx="6120680" cy="4363490"/>
          </a:xfrm>
        </p:spPr>
      </p:pic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359532" y="5628"/>
            <a:ext cx="8424936" cy="1008112"/>
          </a:xfrm>
        </p:spPr>
        <p:txBody>
          <a:bodyPr>
            <a:normAutofit/>
          </a:bodyPr>
          <a:lstStyle/>
          <a:p>
            <a:r>
              <a:rPr lang="nl-NL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2014</a:t>
            </a:r>
            <a:r>
              <a:rPr lang="nl-NL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Globaal meters maken, sector versterken, kwaliteit én </a:t>
            </a:r>
            <a:r>
              <a:rPr lang="nl-NL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VOLUME</a:t>
            </a:r>
            <a:r>
              <a:rPr lang="nl-NL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…</a:t>
            </a:r>
            <a:endParaRPr lang="nl-NL" sz="36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12829" y="5560239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EPIA data en voorspelling  </a:t>
            </a:r>
            <a:r>
              <a:rPr lang="nl-NL" sz="2000" b="1" dirty="0" smtClean="0">
                <a:solidFill>
                  <a:srgbClr val="CC00C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 GW 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 door Solarbuzz</a:t>
            </a: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7193128" y="1700808"/>
            <a:ext cx="1771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&lt;&lt; ?? % NL ??</a:t>
            </a:r>
            <a:endParaRPr lang="nl-NL" sz="16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79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el 1"/>
          <p:cNvSpPr txBox="1">
            <a:spLocks/>
          </p:cNvSpPr>
          <p:nvPr/>
        </p:nvSpPr>
        <p:spPr>
          <a:xfrm>
            <a:off x="86076" y="6230615"/>
            <a:ext cx="628612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doet een inhaalrace met nieuwe zonnestroom capaciteit – TSF NL VI 2014  </a:t>
            </a: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4936" cy="720080"/>
          </a:xfrm>
        </p:spPr>
        <p:txBody>
          <a:bodyPr>
            <a:noAutofit/>
          </a:bodyPr>
          <a:lstStyle/>
          <a:p>
            <a:r>
              <a:rPr lang="nl-NL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Komt er nog een CBS toetje?</a:t>
            </a:r>
            <a:endParaRPr lang="nl-NL" sz="28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060901" y="1068240"/>
            <a:ext cx="6984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Verwachting PPV: MINIMAAL 300, reëel 335 MWp nieuwbouw 2013, “met beslist ruimte voor meer”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342" y="2852936"/>
            <a:ext cx="3103893" cy="232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9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076" y="6230615"/>
            <a:ext cx="6286124" cy="490066"/>
          </a:xfrm>
        </p:spPr>
        <p:txBody>
          <a:bodyPr>
            <a:normAutofit/>
          </a:bodyPr>
          <a:lstStyle/>
          <a:p>
            <a:pPr algn="l"/>
            <a:r>
              <a:rPr lang="nl-NL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Nederland doet een inhaalrace met nieuwe zonnestroom capaciteit – TSF NL </a:t>
            </a:r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VI 2014  </a:t>
            </a: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339395" y="260648"/>
            <a:ext cx="8427787" cy="52322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Voorspellen blijft </a:t>
            </a:r>
            <a:r>
              <a:rPr lang="nl-NL" sz="28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moeilijk …</a:t>
            </a:r>
            <a:endParaRPr lang="nl-NL" sz="24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Tijdelijke aanduiding voor inhoud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95" y="783868"/>
            <a:ext cx="5544616" cy="5039467"/>
          </a:xfrm>
        </p:spPr>
      </p:pic>
      <p:sp>
        <p:nvSpPr>
          <p:cNvPr id="12" name="Tekstvak 11"/>
          <p:cNvSpPr txBox="1"/>
          <p:nvPr/>
        </p:nvSpPr>
        <p:spPr>
          <a:xfrm>
            <a:off x="6110389" y="1412776"/>
            <a:ext cx="285409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prstClr val="black"/>
                </a:solidFill>
              </a:rPr>
              <a:t>Ten tijde van  Hans Wijers, Min. EZ, 4 maart 1997</a:t>
            </a:r>
          </a:p>
          <a:p>
            <a:endParaRPr lang="nl-NL" sz="3200" dirty="0">
              <a:solidFill>
                <a:prstClr val="black"/>
              </a:solidFill>
            </a:endParaRPr>
          </a:p>
          <a:p>
            <a:r>
              <a:rPr lang="nl-NL" dirty="0">
                <a:solidFill>
                  <a:prstClr val="black"/>
                </a:solidFill>
              </a:rPr>
              <a:t>(dank aan Henri Bontenbal)</a:t>
            </a:r>
          </a:p>
        </p:txBody>
      </p:sp>
      <p:sp>
        <p:nvSpPr>
          <p:cNvPr id="5" name="Explosie 2 4"/>
          <p:cNvSpPr/>
          <p:nvPr/>
        </p:nvSpPr>
        <p:spPr>
          <a:xfrm>
            <a:off x="5764623" y="3933056"/>
            <a:ext cx="3168352" cy="1584176"/>
          </a:xfrm>
          <a:prstGeom prst="irregularSeal2">
            <a:avLst/>
          </a:prstGeom>
          <a:solidFill>
            <a:srgbClr val="FFFFCC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 rot="21097719">
            <a:off x="6053493" y="4388533"/>
            <a:ext cx="225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 smtClean="0">
                <a:solidFill>
                  <a:srgbClr val="FF0000"/>
                </a:solidFill>
              </a:rPr>
              <a:t>U bent gewaarschuwd!</a:t>
            </a:r>
            <a:endParaRPr lang="nl-NL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55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179512" y="116632"/>
            <a:ext cx="8784976" cy="113877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Doorlopende inventarisaties </a:t>
            </a:r>
            <a:r>
              <a:rPr lang="nl-NL" sz="28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van </a:t>
            </a:r>
            <a:r>
              <a:rPr lang="nl-NL" sz="28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PPV</a:t>
            </a:r>
            <a:r>
              <a:rPr lang="nl-NL" sz="28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nl-NL" sz="20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sz="20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20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 mei 2014 </a:t>
            </a:r>
            <a:r>
              <a:rPr lang="nl-NL" sz="20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plm. </a:t>
            </a:r>
            <a:r>
              <a:rPr lang="nl-NL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1.240 </a:t>
            </a:r>
            <a:r>
              <a:rPr lang="nl-NL" sz="20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aanbieders </a:t>
            </a:r>
            <a:r>
              <a:rPr lang="nl-NL" sz="20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PV in NL</a:t>
            </a:r>
            <a:br>
              <a:rPr lang="nl-NL" sz="20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20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(factor </a:t>
            </a:r>
            <a:r>
              <a:rPr lang="nl-NL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10,4x</a:t>
            </a:r>
            <a:r>
              <a:rPr lang="nl-NL" sz="20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20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niveau </a:t>
            </a:r>
            <a:r>
              <a:rPr lang="nl-NL" sz="20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mei 2010!), incl. </a:t>
            </a:r>
            <a:r>
              <a:rPr lang="nl-NL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46</a:t>
            </a:r>
            <a:r>
              <a:rPr lang="nl-NL" sz="20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“groothandels”.</a:t>
            </a:r>
            <a:endParaRPr lang="nl-NL" sz="20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323528" y="5661248"/>
            <a:ext cx="828092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20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Motto: “nog steeds gelukzoekers” bij het aanbod, tot in 2014?</a:t>
            </a:r>
            <a:endParaRPr lang="nl-NL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70" y="1255405"/>
            <a:ext cx="7506838" cy="4358328"/>
          </a:xfrm>
        </p:spPr>
      </p:pic>
      <p:sp>
        <p:nvSpPr>
          <p:cNvPr id="12" name="Titel 1"/>
          <p:cNvSpPr txBox="1">
            <a:spLocks/>
          </p:cNvSpPr>
          <p:nvPr/>
        </p:nvSpPr>
        <p:spPr>
          <a:xfrm>
            <a:off x="86076" y="6230615"/>
            <a:ext cx="628612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doet een inhaalrace met nieuwe zonnestroom capaciteit – TSF NL VI 2014  </a:t>
            </a: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7304037" y="1844824"/>
            <a:ext cx="1300411" cy="523220"/>
          </a:xfrm>
          <a:prstGeom prst="rect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9-5-2014:</a:t>
            </a:r>
          </a:p>
          <a:p>
            <a:pPr algn="ctr"/>
            <a:r>
              <a:rPr lang="nl-NL" sz="1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1.240</a:t>
            </a:r>
            <a:endParaRPr lang="nl-NL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30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179512" y="116632"/>
            <a:ext cx="8784976" cy="1384995"/>
          </a:xfrm>
          <a:prstGeom prst="rect">
            <a:avLst/>
          </a:prstGeom>
          <a:solidFill>
            <a:schemeClr val="bg1">
              <a:alpha val="80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Vertegenwoordiging aanbieders van </a:t>
            </a:r>
            <a:r>
              <a:rPr lang="nl-NL" sz="28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PV-modules </a:t>
            </a:r>
            <a:r>
              <a:rPr lang="nl-NL" sz="28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–systemen bij branche organisatie Holland Solar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179512" y="1721231"/>
            <a:ext cx="8784976" cy="41950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3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2012</a:t>
            </a:r>
            <a:r>
              <a:rPr lang="nl-NL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53 </a:t>
            </a:r>
            <a:r>
              <a:rPr lang="nl-NL" sz="2300" dirty="0">
                <a:latin typeface="Verdana" pitchFamily="34" charset="0"/>
                <a:ea typeface="Verdana" pitchFamily="34" charset="0"/>
                <a:cs typeface="Verdana" pitchFamily="34" charset="0"/>
              </a:rPr>
              <a:t>van 298 aanbieders lid = </a:t>
            </a:r>
            <a:r>
              <a:rPr lang="nl-NL" sz="23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17,8</a:t>
            </a:r>
            <a:r>
              <a:rPr lang="nl-NL" sz="23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% </a:t>
            </a:r>
            <a:r>
              <a:rPr lang="nl-NL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(&gt;11,6% T.S.F. 2013)</a:t>
            </a:r>
            <a:endParaRPr lang="nl-NL" sz="23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nl-NL" sz="23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nl-NL" sz="23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2014</a:t>
            </a:r>
            <a:r>
              <a:rPr lang="nl-NL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90 </a:t>
            </a:r>
            <a:r>
              <a:rPr lang="nl-NL" sz="2300" dirty="0">
                <a:latin typeface="Verdana" pitchFamily="34" charset="0"/>
                <a:ea typeface="Verdana" pitchFamily="34" charset="0"/>
                <a:cs typeface="Verdana" pitchFamily="34" charset="0"/>
              </a:rPr>
              <a:t>(+ </a:t>
            </a:r>
            <a:r>
              <a:rPr lang="nl-NL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70%) van 1.239 </a:t>
            </a:r>
            <a:r>
              <a:rPr lang="nl-NL" sz="2300" dirty="0">
                <a:latin typeface="Verdana" pitchFamily="34" charset="0"/>
                <a:ea typeface="Verdana" pitchFamily="34" charset="0"/>
                <a:cs typeface="Verdana" pitchFamily="34" charset="0"/>
              </a:rPr>
              <a:t>(+ </a:t>
            </a:r>
            <a:r>
              <a:rPr lang="nl-NL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316%) aanbieders </a:t>
            </a:r>
            <a:r>
              <a:rPr lang="nl-NL" sz="2300" dirty="0">
                <a:latin typeface="Verdana" pitchFamily="34" charset="0"/>
                <a:ea typeface="Verdana" pitchFamily="34" charset="0"/>
                <a:cs typeface="Verdana" pitchFamily="34" charset="0"/>
              </a:rPr>
              <a:t>lid = </a:t>
            </a:r>
            <a:r>
              <a:rPr lang="nl-NL" sz="23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7,3% </a:t>
            </a:r>
            <a:r>
              <a:rPr lang="nl-NL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(exclusief faillissementen)</a:t>
            </a:r>
            <a:endParaRPr lang="nl-NL" sz="23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nl-NL" sz="23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nl-NL" sz="23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Zonnekeur</a:t>
            </a:r>
            <a:r>
              <a:rPr lang="nl-NL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12 firma’s waarvan 8 lid van HS.</a:t>
            </a:r>
          </a:p>
          <a:p>
            <a:pPr marL="0" indent="0">
              <a:buNone/>
            </a:pPr>
            <a:endParaRPr lang="nl-NL" sz="23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nl-NL" sz="23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SEI</a:t>
            </a:r>
            <a:r>
              <a:rPr lang="nl-NL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erkenning: 78 firma’s waarvan 13 lid van HS…</a:t>
            </a:r>
            <a:br>
              <a:rPr lang="nl-NL" sz="2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2400" dirty="0" smtClean="0">
                <a:hlinkClick r:id="rId3"/>
              </a:rPr>
              <a:t>www.depk.nl</a:t>
            </a:r>
            <a:r>
              <a:rPr lang="nl-NL" sz="2400" dirty="0" smtClean="0"/>
              <a:t>    </a:t>
            </a:r>
            <a:r>
              <a:rPr lang="nl-NL" sz="2400" dirty="0" smtClean="0">
                <a:hlinkClick r:id="rId4"/>
              </a:rPr>
              <a:t>www.kbi.nl</a:t>
            </a:r>
            <a:endParaRPr lang="nl-NL" sz="2400" dirty="0" smtClean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86076" y="6230615"/>
            <a:ext cx="628612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doet een inhaalrace met nieuwe zonnestroom capaciteit – TSF NL VI 2014  </a:t>
            </a: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73056"/>
            <a:ext cx="1334282" cy="85610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238" y="4725144"/>
            <a:ext cx="1238250" cy="9715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017" y="3933056"/>
            <a:ext cx="1865784" cy="57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9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179512" y="116632"/>
            <a:ext cx="8784976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“Niet gewilde” nationale subsidieregeling particulieren 2 juli 2012 tm. 7 aug. 2013</a:t>
            </a:r>
            <a:endParaRPr lang="nl-NL" sz="28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83093" y="1268760"/>
            <a:ext cx="284225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Budget  MEUR 52 overschreden 7 aug. 2013.</a:t>
            </a:r>
            <a:br>
              <a:rPr lang="nl-NL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NL" sz="20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89.832</a:t>
            </a:r>
            <a:r>
              <a:rPr lang="nl-NL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installaties.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Residentieel.</a:t>
            </a:r>
            <a:br>
              <a:rPr lang="nl-NL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NL" sz="20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279 MWp</a:t>
            </a:r>
            <a:r>
              <a:rPr lang="nl-NL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Grootste deel in </a:t>
            </a:r>
            <a:r>
              <a:rPr lang="nl-NL" sz="20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2013</a:t>
            </a:r>
            <a:r>
              <a:rPr lang="nl-NL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opgeleverd.</a:t>
            </a:r>
            <a:br>
              <a:rPr lang="nl-NL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NL" sz="20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Geen evaluatie TK; komt niet meer terug.</a:t>
            </a:r>
            <a:endParaRPr lang="nl-NL" sz="2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327" y="1484784"/>
            <a:ext cx="6036161" cy="3959500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86076" y="6230615"/>
            <a:ext cx="628612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doet een inhaalrace met nieuwe zonnestroom capaciteit – TSF NL VI 2014  </a:t>
            </a: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131840" y="5444284"/>
            <a:ext cx="5544616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i="1" dirty="0" smtClean="0">
                <a:solidFill>
                  <a:srgbClr val="FF0000"/>
                </a:solidFill>
              </a:rPr>
              <a:t>Definitieve</a:t>
            </a:r>
            <a:r>
              <a:rPr lang="nl-NL" dirty="0" smtClean="0">
                <a:solidFill>
                  <a:srgbClr val="FF0000"/>
                </a:solidFill>
              </a:rPr>
              <a:t> realisatie cijfers nog niet bekend (&gt; RVO.nl)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87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179512" y="136282"/>
            <a:ext cx="8784976" cy="954107"/>
          </a:xfrm>
          <a:prstGeom prst="rect">
            <a:avLst/>
          </a:prstGeom>
          <a:solidFill>
            <a:schemeClr val="bg1">
              <a:alpha val="80000"/>
            </a:schemeClr>
          </a:solidFill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BTW terugvraag hype: </a:t>
            </a:r>
            <a:br>
              <a:rPr lang="nl-NL" sz="28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28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vraagtekens en commercie</a:t>
            </a:r>
            <a:endParaRPr lang="nl-NL" sz="28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50" y="1485037"/>
            <a:ext cx="4367792" cy="1087631"/>
          </a:xfrm>
          <a:ln w="25400">
            <a:solidFill>
              <a:srgbClr val="FF0000"/>
            </a:solidFill>
          </a:ln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86076" y="6230615"/>
            <a:ext cx="628612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doet een inhaalrace met nieuwe zonnestroom capaciteit – TSF NL VI 2014  </a:t>
            </a: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4" name="Groep 13"/>
          <p:cNvGrpSpPr/>
          <p:nvPr/>
        </p:nvGrpSpPr>
        <p:grpSpPr>
          <a:xfrm>
            <a:off x="4793875" y="1628800"/>
            <a:ext cx="4355976" cy="3906070"/>
            <a:chOff x="4793875" y="1410765"/>
            <a:chExt cx="4355976" cy="3906070"/>
          </a:xfrm>
        </p:grpSpPr>
        <p:pic>
          <p:nvPicPr>
            <p:cNvPr id="6" name="Afbeelding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3875" y="2028853"/>
              <a:ext cx="4355976" cy="3287982"/>
            </a:xfrm>
            <a:prstGeom prst="rect">
              <a:avLst/>
            </a:prstGeom>
          </p:spPr>
        </p:pic>
        <p:sp>
          <p:nvSpPr>
            <p:cNvPr id="7" name="Ovaal 6"/>
            <p:cNvSpPr/>
            <p:nvPr/>
          </p:nvSpPr>
          <p:spPr>
            <a:xfrm>
              <a:off x="4924521" y="2010588"/>
              <a:ext cx="1912739" cy="7313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5284559" y="1410765"/>
              <a:ext cx="11926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 smtClean="0">
                  <a:solidFill>
                    <a:srgbClr val="FF0000"/>
                  </a:solidFill>
                </a:rPr>
                <a:t>???</a:t>
              </a:r>
              <a:endParaRPr lang="nl-NL" sz="3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Tekstvak 12"/>
          <p:cNvSpPr txBox="1"/>
          <p:nvPr/>
        </p:nvSpPr>
        <p:spPr>
          <a:xfrm>
            <a:off x="274167" y="3063320"/>
            <a:ext cx="4410075" cy="255454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/>
              <a:t>“Wij verzorgen uw aanmelding als BTW-ondernemer.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/>
              <a:t>Wij dienen de BTW-aangifte 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/>
              <a:t>Wij vragen ontheffing aangifteplicht BTW aan.</a:t>
            </a:r>
          </a:p>
          <a:p>
            <a:endParaRPr lang="nl-NL" sz="2000" dirty="0" smtClean="0"/>
          </a:p>
          <a:p>
            <a:r>
              <a:rPr lang="nl-NL" sz="2000" dirty="0" smtClean="0"/>
              <a:t>Kosten voor deze diensten: </a:t>
            </a:r>
            <a:br>
              <a:rPr lang="nl-NL" sz="2000" dirty="0" smtClean="0"/>
            </a:br>
            <a:r>
              <a:rPr lang="nl-NL" sz="2000" dirty="0" smtClean="0"/>
              <a:t>€ 175 excl. BTW”</a:t>
            </a:r>
            <a:endParaRPr lang="nl-NL" sz="2000" dirty="0"/>
          </a:p>
        </p:txBody>
      </p:sp>
      <p:sp>
        <p:nvSpPr>
          <p:cNvPr id="5" name="Ovaal 4"/>
          <p:cNvSpPr/>
          <p:nvPr/>
        </p:nvSpPr>
        <p:spPr>
          <a:xfrm>
            <a:off x="274167" y="5085184"/>
            <a:ext cx="2065585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563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prstClr val="white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257838"/>
            <a:ext cx="2160240" cy="457550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-18711" y="6100236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1"/>
          <p:cNvSpPr txBox="1">
            <a:spLocks/>
          </p:cNvSpPr>
          <p:nvPr/>
        </p:nvSpPr>
        <p:spPr>
          <a:xfrm>
            <a:off x="86076" y="6230615"/>
            <a:ext cx="6286124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Nederland doet een inhaalrace met nieuwe zonnestroom capaciteit – TSF NL VI 2014  </a:t>
            </a:r>
            <a:r>
              <a:rPr lang="nl-NL" sz="12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P.J. Segaar  - www.polderpv.nl</a:t>
            </a:r>
            <a:endParaRPr lang="nl-NL" sz="12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232809" y="150137"/>
            <a:ext cx="8640959" cy="52322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Inkoopacties: “Nederlands fenomeen”</a:t>
            </a:r>
            <a:endParaRPr lang="nl-NL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ijdelijke aanduiding voor inhoud 5"/>
          <p:cNvSpPr>
            <a:spLocks noGrp="1"/>
          </p:cNvSpPr>
          <p:nvPr>
            <p:ph idx="1"/>
          </p:nvPr>
        </p:nvSpPr>
        <p:spPr>
          <a:xfrm>
            <a:off x="232809" y="980728"/>
            <a:ext cx="8507288" cy="4896544"/>
          </a:xfrm>
        </p:spPr>
        <p:txBody>
          <a:bodyPr>
            <a:noAutofit/>
          </a:bodyPr>
          <a:lstStyle/>
          <a:p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Status begin mei 2014: </a:t>
            </a:r>
            <a:r>
              <a:rPr lang="nl-NL" sz="2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182 acties 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geteld (TSF mei ‘12: </a:t>
            </a:r>
            <a:r>
              <a:rPr lang="nl-NL" sz="2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77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</a:p>
          <a:p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Bewoners collectief  &gt; semi-idealistisch &gt; puur commercieel.</a:t>
            </a:r>
          </a:p>
          <a:p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“Klein” &gt; “betekenisvol” &gt; “fors” &gt; “groot” (iChoosr).</a:t>
            </a:r>
          </a:p>
          <a:p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Behoorlijke impact op totale afzet, “uniek” marktsegment.</a:t>
            </a:r>
          </a:p>
          <a:p>
            <a:r>
              <a:rPr lang="nl-NL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Sterk gemengde 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gevoelens  oproepend in markt !!</a:t>
            </a:r>
          </a:p>
          <a:p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Helaas lang </a:t>
            </a:r>
            <a:r>
              <a:rPr lang="nl-NL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niet alle data 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gekregen (&gt; afschatten).</a:t>
            </a:r>
            <a:b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nl-NL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Grove schatting</a:t>
            </a:r>
            <a:r>
              <a:rPr lang="nl-NL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alle acties: </a:t>
            </a:r>
            <a:r>
              <a:rPr lang="nl-NL" sz="2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127 MWp, 41.000 installaties.</a:t>
            </a:r>
          </a:p>
          <a:p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Slechts  </a:t>
            </a:r>
            <a:r>
              <a:rPr lang="nl-NL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14%</a:t>
            </a:r>
            <a:r>
              <a:rPr lang="nl-NL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(MWp) </a:t>
            </a:r>
            <a:r>
              <a:rPr lang="nl-NL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community driven”,  </a:t>
            </a:r>
            <a:r>
              <a:rPr lang="nl-NL" sz="2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23%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grootschalige acties “i.s.m. gemeentes”, </a:t>
            </a:r>
            <a:r>
              <a:rPr lang="nl-NL" sz="2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46%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puur commercieel! </a:t>
            </a:r>
            <a:b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nl-NL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Indien 2012-2013 570 MWp nieuwbouw &gt; plm. 22% bestaande uit inkoopacties in die periode.</a:t>
            </a:r>
            <a:endParaRPr lang="nl-NL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02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15716</TotalTime>
  <Words>1803</Words>
  <Application>Microsoft Office PowerPoint</Application>
  <PresentationFormat>Diavoorstelling (4:3)</PresentationFormat>
  <Paragraphs>246</Paragraphs>
  <Slides>33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7</vt:i4>
      </vt:variant>
      <vt:variant>
        <vt:lpstr>Diatitels</vt:lpstr>
      </vt:variant>
      <vt:variant>
        <vt:i4>33</vt:i4>
      </vt:variant>
    </vt:vector>
  </HeadingPairs>
  <TitlesOfParts>
    <vt:vector size="40" baseType="lpstr">
      <vt:lpstr>1_Kantoorthema</vt:lpstr>
      <vt:lpstr>Kantoorthema</vt:lpstr>
      <vt:lpstr>2_Kantoorthema</vt:lpstr>
      <vt:lpstr>3_Kantoorthema</vt:lpstr>
      <vt:lpstr>5_Kantoorthema</vt:lpstr>
      <vt:lpstr>6_Kantoorthema</vt:lpstr>
      <vt:lpstr>7_Kantoorthema</vt:lpstr>
      <vt:lpstr>Nederland doet een inhaalrace met nieuwe zonnestroom capaciteit  The Solar Future NL VI - 2014</vt:lpstr>
      <vt:lpstr>Introductie</vt:lpstr>
      <vt:lpstr>PowerPoint-presentatie</vt:lpstr>
      <vt:lpstr>Nederland doet een inhaalrace met nieuwe zonnestroom capaciteit – TSF NL VI 2014  P.J. Segaar  - www.polderpv.nl</vt:lpstr>
      <vt:lpstr>PowerPoint-presentatie</vt:lpstr>
      <vt:lpstr>PowerPoint-presentatie</vt:lpstr>
      <vt:lpstr>PowerPoint-presentatie</vt:lpstr>
      <vt:lpstr>PowerPoint-presentatie</vt:lpstr>
      <vt:lpstr>PowerPoint-presentatie</vt:lpstr>
      <vt:lpstr>Nederland doet een inhaalrace met nieuwe zonnestroom capaciteit – TSF NL VI 2014  P.J. Segaar  - www.polderpv.nl</vt:lpstr>
      <vt:lpstr>Nederland doet een inhaalrace met nieuwe zonnestroom capaciteit – TSF NL VI 2014  P.J. Segaar  - www.polderpv.nl</vt:lpstr>
      <vt:lpstr>Nederland doet een inhaalrace met nieuwe zonnestroom capaciteit – TSF NL VI 2014  P.J. Segaar  - www.polderpv.nl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Nederland doet een inhaalrace met nieuwe zonnestroom capaciteit – TSF NL VI 2014  P.J. Segaar  - www.polderpv.nl</vt:lpstr>
      <vt:lpstr>Nederland doet een inhaalrace met nieuwe zonnestroom capaciteit – TSF NL VI 2014  P.J. Segaar  - www.polderpv.nl</vt:lpstr>
      <vt:lpstr>Nederland doet een inhaalrace met nieuwe zonnestroom capaciteit – TSF NL VI 2014  P.J. Segaar  - www.polderpv.nl</vt:lpstr>
      <vt:lpstr>PowerPoint-presentatie</vt:lpstr>
      <vt:lpstr>PowerPoint-presentatie</vt:lpstr>
      <vt:lpstr>2014 Globaal meters maken, sector versterken, kwaliteit én VOLUME …</vt:lpstr>
      <vt:lpstr>Komt er nog een CBS toetje?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Nederland doet een inhaalrace met nieuwe zonnestroom capaciteit  The Solar Future NL VI - 2014</dc:title>
  <dc:creator>van Heuven</dc:creator>
  <cp:lastModifiedBy>van Heuven</cp:lastModifiedBy>
  <cp:revision>407</cp:revision>
  <dcterms:created xsi:type="dcterms:W3CDTF">2014-04-11T20:15:31Z</dcterms:created>
  <dcterms:modified xsi:type="dcterms:W3CDTF">2014-05-21T11:47:29Z</dcterms:modified>
</cp:coreProperties>
</file>