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74" r:id="rId5"/>
    <p:sldId id="287" r:id="rId6"/>
    <p:sldId id="257" r:id="rId7"/>
    <p:sldId id="259" r:id="rId8"/>
    <p:sldId id="260" r:id="rId9"/>
    <p:sldId id="261" r:id="rId10"/>
    <p:sldId id="262" r:id="rId11"/>
    <p:sldId id="263" r:id="rId12"/>
    <p:sldId id="265" r:id="rId13"/>
    <p:sldId id="266" r:id="rId14"/>
    <p:sldId id="272" r:id="rId15"/>
    <p:sldId id="267" r:id="rId16"/>
    <p:sldId id="288" r:id="rId17"/>
    <p:sldId id="268" r:id="rId18"/>
    <p:sldId id="273" r:id="rId19"/>
    <p:sldId id="277" r:id="rId20"/>
    <p:sldId id="278" r:id="rId21"/>
    <p:sldId id="276" r:id="rId22"/>
    <p:sldId id="270" r:id="rId23"/>
    <p:sldId id="275" r:id="rId24"/>
    <p:sldId id="269" r:id="rId25"/>
    <p:sldId id="271" r:id="rId26"/>
    <p:sldId id="283" r:id="rId27"/>
    <p:sldId id="285" r:id="rId28"/>
    <p:sldId id="286" r:id="rId29"/>
    <p:sldId id="279" r:id="rId30"/>
    <p:sldId id="280" r:id="rId31"/>
    <p:sldId id="282" r:id="rId32"/>
    <p:sldId id="281" r:id="rId33"/>
    <p:sldId id="284" r:id="rId34"/>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9900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BF58770-9517-4016-8E8B-4030AFBDF46B}" type="datetimeFigureOut">
              <a:rPr lang="nl-NL" smtClean="0"/>
              <a:t>8-1-2015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ADA49E5-AEC3-4C26-A911-AB06CD2B9A26}" type="slidenum">
              <a:rPr lang="nl-NL" smtClean="0"/>
              <a:t>‹nr.›</a:t>
            </a:fld>
            <a:endParaRPr lang="nl-NL"/>
          </a:p>
        </p:txBody>
      </p:sp>
    </p:spTree>
    <p:extLst>
      <p:ext uri="{BB962C8B-B14F-4D97-AF65-F5344CB8AC3E}">
        <p14:creationId xmlns:p14="http://schemas.microsoft.com/office/powerpoint/2010/main" val="285119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F58770-9517-4016-8E8B-4030AFBDF46B}" type="datetimeFigureOut">
              <a:rPr lang="nl-NL" smtClean="0"/>
              <a:t>8-1-2015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ADA49E5-AEC3-4C26-A911-AB06CD2B9A26}" type="slidenum">
              <a:rPr lang="nl-NL" smtClean="0"/>
              <a:t>‹nr.›</a:t>
            </a:fld>
            <a:endParaRPr lang="nl-NL"/>
          </a:p>
        </p:txBody>
      </p:sp>
    </p:spTree>
    <p:extLst>
      <p:ext uri="{BB962C8B-B14F-4D97-AF65-F5344CB8AC3E}">
        <p14:creationId xmlns:p14="http://schemas.microsoft.com/office/powerpoint/2010/main" val="139263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F58770-9517-4016-8E8B-4030AFBDF46B}" type="datetimeFigureOut">
              <a:rPr lang="nl-NL" smtClean="0"/>
              <a:t>8-1-2015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ADA49E5-AEC3-4C26-A911-AB06CD2B9A26}" type="slidenum">
              <a:rPr lang="nl-NL" smtClean="0"/>
              <a:t>‹nr.›</a:t>
            </a:fld>
            <a:endParaRPr lang="nl-NL"/>
          </a:p>
        </p:txBody>
      </p:sp>
    </p:spTree>
    <p:extLst>
      <p:ext uri="{BB962C8B-B14F-4D97-AF65-F5344CB8AC3E}">
        <p14:creationId xmlns:p14="http://schemas.microsoft.com/office/powerpoint/2010/main" val="1144489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F58770-9517-4016-8E8B-4030AFBDF46B}" type="datetimeFigureOut">
              <a:rPr lang="nl-NL" smtClean="0"/>
              <a:t>8-1-2015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ADA49E5-AEC3-4C26-A911-AB06CD2B9A26}" type="slidenum">
              <a:rPr lang="nl-NL" smtClean="0"/>
              <a:t>‹nr.›</a:t>
            </a:fld>
            <a:endParaRPr lang="nl-NL"/>
          </a:p>
        </p:txBody>
      </p:sp>
    </p:spTree>
    <p:extLst>
      <p:ext uri="{BB962C8B-B14F-4D97-AF65-F5344CB8AC3E}">
        <p14:creationId xmlns:p14="http://schemas.microsoft.com/office/powerpoint/2010/main" val="8072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BF58770-9517-4016-8E8B-4030AFBDF46B}" type="datetimeFigureOut">
              <a:rPr lang="nl-NL" smtClean="0"/>
              <a:t>8-1-2015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ADA49E5-AEC3-4C26-A911-AB06CD2B9A26}" type="slidenum">
              <a:rPr lang="nl-NL" smtClean="0"/>
              <a:t>‹nr.›</a:t>
            </a:fld>
            <a:endParaRPr lang="nl-NL"/>
          </a:p>
        </p:txBody>
      </p:sp>
    </p:spTree>
    <p:extLst>
      <p:ext uri="{BB962C8B-B14F-4D97-AF65-F5344CB8AC3E}">
        <p14:creationId xmlns:p14="http://schemas.microsoft.com/office/powerpoint/2010/main" val="72556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BF58770-9517-4016-8E8B-4030AFBDF46B}" type="datetimeFigureOut">
              <a:rPr lang="nl-NL" smtClean="0"/>
              <a:t>8-1-2015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ADA49E5-AEC3-4C26-A911-AB06CD2B9A26}" type="slidenum">
              <a:rPr lang="nl-NL" smtClean="0"/>
              <a:t>‹nr.›</a:t>
            </a:fld>
            <a:endParaRPr lang="nl-NL"/>
          </a:p>
        </p:txBody>
      </p:sp>
    </p:spTree>
    <p:extLst>
      <p:ext uri="{BB962C8B-B14F-4D97-AF65-F5344CB8AC3E}">
        <p14:creationId xmlns:p14="http://schemas.microsoft.com/office/powerpoint/2010/main" val="27939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BF58770-9517-4016-8E8B-4030AFBDF46B}" type="datetimeFigureOut">
              <a:rPr lang="nl-NL" smtClean="0"/>
              <a:t>8-1-2015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ADA49E5-AEC3-4C26-A911-AB06CD2B9A26}" type="slidenum">
              <a:rPr lang="nl-NL" smtClean="0"/>
              <a:t>‹nr.›</a:t>
            </a:fld>
            <a:endParaRPr lang="nl-NL"/>
          </a:p>
        </p:txBody>
      </p:sp>
    </p:spTree>
    <p:extLst>
      <p:ext uri="{BB962C8B-B14F-4D97-AF65-F5344CB8AC3E}">
        <p14:creationId xmlns:p14="http://schemas.microsoft.com/office/powerpoint/2010/main" val="231174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BF58770-9517-4016-8E8B-4030AFBDF46B}" type="datetimeFigureOut">
              <a:rPr lang="nl-NL" smtClean="0"/>
              <a:t>8-1-2015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ADA49E5-AEC3-4C26-A911-AB06CD2B9A26}" type="slidenum">
              <a:rPr lang="nl-NL" smtClean="0"/>
              <a:t>‹nr.›</a:t>
            </a:fld>
            <a:endParaRPr lang="nl-NL"/>
          </a:p>
        </p:txBody>
      </p:sp>
    </p:spTree>
    <p:extLst>
      <p:ext uri="{BB962C8B-B14F-4D97-AF65-F5344CB8AC3E}">
        <p14:creationId xmlns:p14="http://schemas.microsoft.com/office/powerpoint/2010/main" val="267161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BF58770-9517-4016-8E8B-4030AFBDF46B}" type="datetimeFigureOut">
              <a:rPr lang="nl-NL" smtClean="0"/>
              <a:t>8-1-2015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ADA49E5-AEC3-4C26-A911-AB06CD2B9A26}" type="slidenum">
              <a:rPr lang="nl-NL" smtClean="0"/>
              <a:t>‹nr.›</a:t>
            </a:fld>
            <a:endParaRPr lang="nl-NL"/>
          </a:p>
        </p:txBody>
      </p:sp>
    </p:spTree>
    <p:extLst>
      <p:ext uri="{BB962C8B-B14F-4D97-AF65-F5344CB8AC3E}">
        <p14:creationId xmlns:p14="http://schemas.microsoft.com/office/powerpoint/2010/main" val="297223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BF58770-9517-4016-8E8B-4030AFBDF46B}" type="datetimeFigureOut">
              <a:rPr lang="nl-NL" smtClean="0"/>
              <a:t>8-1-2015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ADA49E5-AEC3-4C26-A911-AB06CD2B9A26}" type="slidenum">
              <a:rPr lang="nl-NL" smtClean="0"/>
              <a:t>‹nr.›</a:t>
            </a:fld>
            <a:endParaRPr lang="nl-NL"/>
          </a:p>
        </p:txBody>
      </p:sp>
    </p:spTree>
    <p:extLst>
      <p:ext uri="{BB962C8B-B14F-4D97-AF65-F5344CB8AC3E}">
        <p14:creationId xmlns:p14="http://schemas.microsoft.com/office/powerpoint/2010/main" val="334619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BF58770-9517-4016-8E8B-4030AFBDF46B}" type="datetimeFigureOut">
              <a:rPr lang="nl-NL" smtClean="0"/>
              <a:t>8-1-2015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ADA49E5-AEC3-4C26-A911-AB06CD2B9A26}" type="slidenum">
              <a:rPr lang="nl-NL" smtClean="0"/>
              <a:t>‹nr.›</a:t>
            </a:fld>
            <a:endParaRPr lang="nl-NL"/>
          </a:p>
        </p:txBody>
      </p:sp>
    </p:spTree>
    <p:extLst>
      <p:ext uri="{BB962C8B-B14F-4D97-AF65-F5344CB8AC3E}">
        <p14:creationId xmlns:p14="http://schemas.microsoft.com/office/powerpoint/2010/main" val="421533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58770-9517-4016-8E8B-4030AFBDF46B}" type="datetimeFigureOut">
              <a:rPr lang="nl-NL" smtClean="0"/>
              <a:t>8-1-2015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A49E5-AEC3-4C26-A911-AB06CD2B9A26}" type="slidenum">
              <a:rPr lang="nl-NL" smtClean="0"/>
              <a:t>‹nr.›</a:t>
            </a:fld>
            <a:endParaRPr lang="nl-NL"/>
          </a:p>
        </p:txBody>
      </p:sp>
    </p:spTree>
    <p:extLst>
      <p:ext uri="{BB962C8B-B14F-4D97-AF65-F5344CB8AC3E}">
        <p14:creationId xmlns:p14="http://schemas.microsoft.com/office/powerpoint/2010/main" val="548086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olderpv.nl/"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polderpv.nl/"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nos.nl/video/601788-tilburgers-claimen-miljoenen-van-essent.html" TargetMode="External"/><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hyperlink" Target="http://www.reeshofwarmte.n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0" y="476672"/>
            <a:ext cx="9144000" cy="4752528"/>
          </a:xfrm>
        </p:spPr>
        <p:txBody>
          <a:bodyPr>
            <a:normAutofit fontScale="90000"/>
          </a:bodyPr>
          <a:lstStyle/>
          <a:p>
            <a:r>
              <a:rPr lang="nl-NL" sz="6000" dirty="0" err="1" smtClean="0">
                <a:solidFill>
                  <a:srgbClr val="FF0000"/>
                </a:solidFill>
              </a:rPr>
              <a:t>Stadsver</a:t>
            </a:r>
            <a:r>
              <a:rPr lang="nl-NL" sz="6000" dirty="0" smtClean="0">
                <a:solidFill>
                  <a:srgbClr val="FF0000"/>
                </a:solidFill>
              </a:rPr>
              <a:t>(w)</a:t>
            </a:r>
            <a:r>
              <a:rPr lang="nl-NL" sz="6000" dirty="0" err="1" smtClean="0">
                <a:solidFill>
                  <a:srgbClr val="FF0000"/>
                </a:solidFill>
              </a:rPr>
              <a:t>arming</a:t>
            </a:r>
            <a:r>
              <a:rPr lang="nl-NL" sz="6000" dirty="0" smtClean="0">
                <a:solidFill>
                  <a:srgbClr val="FF0000"/>
                </a:solidFill>
              </a:rPr>
              <a:t> </a:t>
            </a:r>
            <a:r>
              <a:rPr lang="nl-NL" sz="6000" dirty="0" err="1" smtClean="0">
                <a:solidFill>
                  <a:srgbClr val="FF0000"/>
                </a:solidFill>
              </a:rPr>
              <a:t>Stevenshof</a:t>
            </a:r>
            <a:r>
              <a:rPr lang="nl-NL" sz="6000" dirty="0" smtClean="0">
                <a:solidFill>
                  <a:srgbClr val="FF0000"/>
                </a:solidFill>
              </a:rPr>
              <a:t> (Leiden): #Vastrechtwoeker onder Warmtewet</a:t>
            </a:r>
            <a:br>
              <a:rPr lang="nl-NL" sz="6000" dirty="0" smtClean="0">
                <a:solidFill>
                  <a:srgbClr val="FF0000"/>
                </a:solidFill>
              </a:rPr>
            </a:br>
            <a:r>
              <a:rPr lang="nl-NL" dirty="0">
                <a:solidFill>
                  <a:srgbClr val="FF0000"/>
                </a:solidFill>
              </a:rPr>
              <a:t/>
            </a:r>
            <a:br>
              <a:rPr lang="nl-NL" dirty="0">
                <a:solidFill>
                  <a:srgbClr val="FF0000"/>
                </a:solidFill>
              </a:rPr>
            </a:br>
            <a:r>
              <a:rPr lang="nl-NL" sz="4000" dirty="0" smtClean="0"/>
              <a:t>Peter J. </a:t>
            </a:r>
            <a:r>
              <a:rPr lang="nl-NL" sz="4000" dirty="0" err="1" smtClean="0"/>
              <a:t>Segaar</a:t>
            </a:r>
            <a:r>
              <a:rPr lang="nl-NL" sz="4000" dirty="0" smtClean="0"/>
              <a:t> / </a:t>
            </a:r>
            <a:r>
              <a:rPr lang="nl-NL" sz="4000" dirty="0" smtClean="0">
                <a:hlinkClick r:id="rId3"/>
              </a:rPr>
              <a:t>www.polderpv.nl</a:t>
            </a:r>
            <a:r>
              <a:rPr lang="nl-NL" sz="4000" dirty="0" smtClean="0"/>
              <a:t/>
            </a:r>
            <a:br>
              <a:rPr lang="nl-NL" sz="4000" dirty="0" smtClean="0"/>
            </a:br>
            <a:endParaRPr lang="nl-NL" sz="4000" dirty="0"/>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9626" y="5229200"/>
            <a:ext cx="5486400" cy="1162050"/>
          </a:xfrm>
          <a:prstGeom prst="rect">
            <a:avLst/>
          </a:prstGeom>
        </p:spPr>
      </p:pic>
    </p:spTree>
    <p:extLst>
      <p:ext uri="{BB962C8B-B14F-4D97-AF65-F5344CB8AC3E}">
        <p14:creationId xmlns:p14="http://schemas.microsoft.com/office/powerpoint/2010/main" val="115204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43" y="35217"/>
            <a:ext cx="8964488" cy="1143000"/>
          </a:xfrm>
        </p:spPr>
        <p:txBody>
          <a:bodyPr>
            <a:noAutofit/>
          </a:bodyPr>
          <a:lstStyle/>
          <a:p>
            <a:r>
              <a:rPr lang="nl-NL" sz="4000" dirty="0" smtClean="0">
                <a:solidFill>
                  <a:srgbClr val="FF0000"/>
                </a:solidFill>
              </a:rPr>
              <a:t>Vastrecht stadswarmte in EURO/jaar</a:t>
            </a:r>
            <a:endParaRPr lang="nl-NL" sz="40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09836"/>
            <a:ext cx="5486400" cy="1162050"/>
          </a:xfrm>
          <a:prstGeom prst="rect">
            <a:avLst/>
          </a:prstGeom>
        </p:spPr>
      </p:pic>
      <p:sp>
        <p:nvSpPr>
          <p:cNvPr id="6" name="Titel 1"/>
          <p:cNvSpPr txBox="1">
            <a:spLocks/>
          </p:cNvSpPr>
          <p:nvPr/>
        </p:nvSpPr>
        <p:spPr>
          <a:xfrm>
            <a:off x="6156176" y="1008436"/>
            <a:ext cx="3096343" cy="53728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nl-NL" sz="2200" dirty="0" smtClean="0"/>
              <a:t>Bijna continu gestegen</a:t>
            </a:r>
          </a:p>
          <a:p>
            <a:pPr marL="457200" indent="-457200" algn="l">
              <a:buFont typeface="Arial" panose="020B0604020202020204" pitchFamily="34" charset="0"/>
              <a:buChar char="•"/>
            </a:pPr>
            <a:r>
              <a:rPr lang="nl-NL" sz="2200" dirty="0" smtClean="0">
                <a:solidFill>
                  <a:srgbClr val="FF0000"/>
                </a:solidFill>
              </a:rPr>
              <a:t>CAGR 7,12%/</a:t>
            </a:r>
            <a:r>
              <a:rPr lang="nl-NL" sz="2200" dirty="0" err="1" smtClean="0">
                <a:solidFill>
                  <a:srgbClr val="FF0000"/>
                </a:solidFill>
              </a:rPr>
              <a:t>jr</a:t>
            </a:r>
            <a:r>
              <a:rPr lang="nl-NL" sz="2200" dirty="0" smtClean="0">
                <a:solidFill>
                  <a:srgbClr val="FF0000"/>
                </a:solidFill>
              </a:rPr>
              <a:t> !</a:t>
            </a:r>
          </a:p>
          <a:p>
            <a:pPr marL="457200" indent="-457200" algn="l">
              <a:buFont typeface="Arial" panose="020B0604020202020204" pitchFamily="34" charset="0"/>
              <a:buChar char="•"/>
            </a:pPr>
            <a:r>
              <a:rPr lang="nl-NL" sz="2200" dirty="0" smtClean="0"/>
              <a:t>Aannames berekening heftig bestreden</a:t>
            </a:r>
          </a:p>
          <a:p>
            <a:pPr marL="457200" indent="-457200" algn="l">
              <a:buFont typeface="Arial" panose="020B0604020202020204" pitchFamily="34" charset="0"/>
              <a:buChar char="•"/>
            </a:pPr>
            <a:r>
              <a:rPr lang="nl-NL" sz="2200" dirty="0" smtClean="0"/>
              <a:t>“Onder Warmtewet” extreme </a:t>
            </a:r>
            <a:r>
              <a:rPr lang="nl-NL" sz="2200" dirty="0"/>
              <a:t>stijging </a:t>
            </a:r>
            <a:r>
              <a:rPr lang="nl-NL" sz="2200" dirty="0" smtClean="0"/>
              <a:t/>
            </a:r>
            <a:br>
              <a:rPr lang="nl-NL" sz="2200" dirty="0" smtClean="0"/>
            </a:br>
            <a:r>
              <a:rPr lang="nl-NL" sz="2200" dirty="0" smtClean="0"/>
              <a:t>1-1-2014</a:t>
            </a:r>
            <a:r>
              <a:rPr lang="nl-NL" sz="2200" dirty="0"/>
              <a:t>, </a:t>
            </a:r>
            <a:r>
              <a:rPr lang="nl-NL" sz="2200" dirty="0">
                <a:solidFill>
                  <a:srgbClr val="FF0000"/>
                </a:solidFill>
              </a:rPr>
              <a:t>16,2%</a:t>
            </a:r>
            <a:r>
              <a:rPr lang="nl-NL" sz="2200" dirty="0"/>
              <a:t> </a:t>
            </a:r>
            <a:r>
              <a:rPr lang="nl-NL" sz="2200" dirty="0" smtClean="0"/>
              <a:t>! hoger </a:t>
            </a:r>
            <a:r>
              <a:rPr lang="nl-NL" sz="2200" dirty="0"/>
              <a:t>dan </a:t>
            </a:r>
            <a:r>
              <a:rPr lang="nl-NL" sz="2200" dirty="0" smtClean="0"/>
              <a:t>1-1-2013</a:t>
            </a:r>
          </a:p>
          <a:p>
            <a:pPr marL="457200" indent="-457200" algn="l">
              <a:buFont typeface="Arial" panose="020B0604020202020204" pitchFamily="34" charset="0"/>
              <a:buChar char="•"/>
            </a:pPr>
            <a:r>
              <a:rPr lang="nl-NL" sz="2200" dirty="0" smtClean="0"/>
              <a:t>2014: </a:t>
            </a:r>
            <a:r>
              <a:rPr lang="nl-NL" sz="2200" dirty="0" smtClean="0">
                <a:solidFill>
                  <a:srgbClr val="FF0000"/>
                </a:solidFill>
              </a:rPr>
              <a:t>€ 439,80</a:t>
            </a:r>
          </a:p>
          <a:p>
            <a:pPr marL="457200" indent="-457200" algn="l">
              <a:buFont typeface="Arial" panose="020B0604020202020204" pitchFamily="34" charset="0"/>
              <a:buChar char="•"/>
            </a:pPr>
            <a:r>
              <a:rPr lang="nl-NL" sz="2200" dirty="0" smtClean="0"/>
              <a:t>Bijbetalen:  </a:t>
            </a:r>
            <a:r>
              <a:rPr lang="nl-NL" sz="2200" dirty="0" smtClean="0">
                <a:solidFill>
                  <a:srgbClr val="FF0000"/>
                </a:solidFill>
              </a:rPr>
              <a:t>€ 61,32</a:t>
            </a:r>
          </a:p>
          <a:p>
            <a:pPr marL="457200" indent="-457200" algn="l">
              <a:buFont typeface="Arial" panose="020B0604020202020204" pitchFamily="34" charset="0"/>
              <a:buChar char="•"/>
            </a:pPr>
            <a:r>
              <a:rPr lang="nl-NL" sz="2200" dirty="0" smtClean="0"/>
              <a:t>T.o.v. gemiddelde 2013: </a:t>
            </a:r>
            <a:r>
              <a:rPr lang="nl-NL" sz="3200" dirty="0" smtClean="0">
                <a:solidFill>
                  <a:srgbClr val="FF0000"/>
                </a:solidFill>
              </a:rPr>
              <a:t>€ 52,50</a:t>
            </a:r>
            <a:endParaRPr lang="nl-NL" sz="3200" dirty="0">
              <a:solidFill>
                <a:srgbClr val="FF0000"/>
              </a:solidFill>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2" y="1504865"/>
            <a:ext cx="6155893" cy="3975061"/>
          </a:xfrm>
          <a:prstGeom prst="rect">
            <a:avLst/>
          </a:prstGeom>
        </p:spPr>
      </p:pic>
      <p:cxnSp>
        <p:nvCxnSpPr>
          <p:cNvPr id="8" name="Rechte verbindingslijn met pijl 7"/>
          <p:cNvCxnSpPr/>
          <p:nvPr/>
        </p:nvCxnSpPr>
        <p:spPr>
          <a:xfrm>
            <a:off x="5436096" y="1412776"/>
            <a:ext cx="0"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4247964" y="1019347"/>
            <a:ext cx="2376264" cy="369332"/>
          </a:xfrm>
          <a:prstGeom prst="rect">
            <a:avLst/>
          </a:prstGeom>
          <a:noFill/>
        </p:spPr>
        <p:txBody>
          <a:bodyPr wrap="square" rtlCol="0">
            <a:spAutoFit/>
          </a:bodyPr>
          <a:lstStyle/>
          <a:p>
            <a:r>
              <a:rPr lang="nl-NL" dirty="0" smtClean="0">
                <a:solidFill>
                  <a:srgbClr val="FF0000"/>
                </a:solidFill>
              </a:rPr>
              <a:t>Invoering Warmtewet !</a:t>
            </a:r>
            <a:endParaRPr lang="nl-NL" dirty="0">
              <a:solidFill>
                <a:srgbClr val="FF0000"/>
              </a:solidFill>
            </a:endParaRPr>
          </a:p>
        </p:txBody>
      </p:sp>
    </p:spTree>
    <p:extLst>
      <p:ext uri="{BB962C8B-B14F-4D97-AF65-F5344CB8AC3E}">
        <p14:creationId xmlns:p14="http://schemas.microsoft.com/office/powerpoint/2010/main" val="4255019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43" y="35217"/>
            <a:ext cx="8964488" cy="729488"/>
          </a:xfrm>
        </p:spPr>
        <p:txBody>
          <a:bodyPr>
            <a:noAutofit/>
          </a:bodyPr>
          <a:lstStyle/>
          <a:p>
            <a:r>
              <a:rPr lang="nl-NL" sz="4000" dirty="0" smtClean="0">
                <a:solidFill>
                  <a:srgbClr val="FF0000"/>
                </a:solidFill>
              </a:rPr>
              <a:t>Vastrecht + verbruik 2 typen huishoudens</a:t>
            </a:r>
            <a:endParaRPr lang="nl-NL" sz="40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764703"/>
            <a:ext cx="4752527" cy="2718635"/>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5" y="3483339"/>
            <a:ext cx="4752527" cy="2718635"/>
          </a:xfrm>
          <a:prstGeom prst="rect">
            <a:avLst/>
          </a:prstGeom>
        </p:spPr>
      </p:pic>
      <p:sp>
        <p:nvSpPr>
          <p:cNvPr id="9" name="Tekstvak 8"/>
          <p:cNvSpPr txBox="1"/>
          <p:nvPr/>
        </p:nvSpPr>
        <p:spPr>
          <a:xfrm>
            <a:off x="77773" y="1923965"/>
            <a:ext cx="980277" cy="400110"/>
          </a:xfrm>
          <a:prstGeom prst="rect">
            <a:avLst/>
          </a:prstGeom>
          <a:noFill/>
        </p:spPr>
        <p:txBody>
          <a:bodyPr wrap="square" rtlCol="0">
            <a:spAutoFit/>
          </a:bodyPr>
          <a:lstStyle/>
          <a:p>
            <a:pPr algn="ctr"/>
            <a:r>
              <a:rPr lang="nl-NL" sz="2000" dirty="0" smtClean="0">
                <a:solidFill>
                  <a:srgbClr val="FF0000"/>
                </a:solidFill>
              </a:rPr>
              <a:t>9 GJ/</a:t>
            </a:r>
            <a:r>
              <a:rPr lang="nl-NL" sz="2000" dirty="0" err="1" smtClean="0">
                <a:solidFill>
                  <a:srgbClr val="FF0000"/>
                </a:solidFill>
              </a:rPr>
              <a:t>jr</a:t>
            </a:r>
            <a:endParaRPr lang="nl-NL" sz="2000" dirty="0">
              <a:solidFill>
                <a:srgbClr val="FF0000"/>
              </a:solidFill>
            </a:endParaRPr>
          </a:p>
        </p:txBody>
      </p:sp>
      <p:sp>
        <p:nvSpPr>
          <p:cNvPr id="12" name="Tekstvak 11"/>
          <p:cNvSpPr txBox="1"/>
          <p:nvPr/>
        </p:nvSpPr>
        <p:spPr>
          <a:xfrm>
            <a:off x="53574" y="4642601"/>
            <a:ext cx="1120908" cy="400110"/>
          </a:xfrm>
          <a:prstGeom prst="rect">
            <a:avLst/>
          </a:prstGeom>
          <a:noFill/>
        </p:spPr>
        <p:txBody>
          <a:bodyPr wrap="square" rtlCol="0">
            <a:spAutoFit/>
          </a:bodyPr>
          <a:lstStyle/>
          <a:p>
            <a:pPr algn="ctr"/>
            <a:r>
              <a:rPr lang="nl-NL" sz="2000" dirty="0" smtClean="0">
                <a:solidFill>
                  <a:srgbClr val="FF0000"/>
                </a:solidFill>
              </a:rPr>
              <a:t>35 GJ/</a:t>
            </a:r>
            <a:r>
              <a:rPr lang="nl-NL" sz="2000" dirty="0" err="1" smtClean="0">
                <a:solidFill>
                  <a:srgbClr val="FF0000"/>
                </a:solidFill>
              </a:rPr>
              <a:t>jr</a:t>
            </a:r>
            <a:endParaRPr lang="nl-NL" sz="2000" dirty="0">
              <a:solidFill>
                <a:srgbClr val="FF0000"/>
              </a:solidFill>
            </a:endParaRPr>
          </a:p>
        </p:txBody>
      </p:sp>
      <p:sp>
        <p:nvSpPr>
          <p:cNvPr id="10" name="Tekstvak 9"/>
          <p:cNvSpPr txBox="1"/>
          <p:nvPr/>
        </p:nvSpPr>
        <p:spPr>
          <a:xfrm>
            <a:off x="6156176" y="1069935"/>
            <a:ext cx="2736304" cy="1754326"/>
          </a:xfrm>
          <a:prstGeom prst="rect">
            <a:avLst/>
          </a:prstGeom>
          <a:noFill/>
          <a:ln>
            <a:solidFill>
              <a:srgbClr val="FF0000"/>
            </a:solidFill>
          </a:ln>
        </p:spPr>
        <p:txBody>
          <a:bodyPr wrap="square" rtlCol="0">
            <a:spAutoFit/>
          </a:bodyPr>
          <a:lstStyle/>
          <a:p>
            <a:r>
              <a:rPr lang="nl-NL" dirty="0" smtClean="0">
                <a:solidFill>
                  <a:srgbClr val="FF0000"/>
                </a:solidFill>
              </a:rPr>
              <a:t>“Zeer zuinig”</a:t>
            </a:r>
          </a:p>
          <a:p>
            <a:r>
              <a:rPr lang="nl-NL" dirty="0" smtClean="0">
                <a:solidFill>
                  <a:srgbClr val="FF0000"/>
                </a:solidFill>
              </a:rPr>
              <a:t>9</a:t>
            </a:r>
            <a:r>
              <a:rPr lang="nl-NL" dirty="0" smtClean="0"/>
              <a:t> GJ/</a:t>
            </a:r>
            <a:r>
              <a:rPr lang="nl-NL" dirty="0" err="1" smtClean="0"/>
              <a:t>jr</a:t>
            </a:r>
            <a:r>
              <a:rPr lang="nl-NL" dirty="0"/>
              <a:t> </a:t>
            </a:r>
            <a:r>
              <a:rPr lang="nl-NL" dirty="0" smtClean="0"/>
              <a:t>2014: </a:t>
            </a:r>
          </a:p>
          <a:p>
            <a:r>
              <a:rPr lang="nl-NL" dirty="0" smtClean="0"/>
              <a:t>Vastrecht  € 439,80</a:t>
            </a:r>
          </a:p>
          <a:p>
            <a:r>
              <a:rPr lang="nl-NL" dirty="0" smtClean="0"/>
              <a:t>Variabel € 216,28</a:t>
            </a:r>
          </a:p>
          <a:p>
            <a:r>
              <a:rPr lang="nl-NL" dirty="0" smtClean="0"/>
              <a:t>Totaal </a:t>
            </a:r>
            <a:r>
              <a:rPr lang="nl-NL" dirty="0" smtClean="0">
                <a:solidFill>
                  <a:srgbClr val="FF0000"/>
                </a:solidFill>
              </a:rPr>
              <a:t>€ 656,08</a:t>
            </a:r>
          </a:p>
          <a:p>
            <a:r>
              <a:rPr lang="nl-NL" dirty="0" smtClean="0"/>
              <a:t>Vastrecht load: </a:t>
            </a:r>
            <a:r>
              <a:rPr lang="nl-NL" dirty="0" smtClean="0">
                <a:solidFill>
                  <a:srgbClr val="FF0000"/>
                </a:solidFill>
              </a:rPr>
              <a:t>67,0%</a:t>
            </a:r>
            <a:endParaRPr lang="nl-NL" dirty="0">
              <a:solidFill>
                <a:srgbClr val="FF0000"/>
              </a:solidFill>
            </a:endParaRPr>
          </a:p>
        </p:txBody>
      </p:sp>
      <p:sp>
        <p:nvSpPr>
          <p:cNvPr id="13" name="Tekstvak 12"/>
          <p:cNvSpPr txBox="1"/>
          <p:nvPr/>
        </p:nvSpPr>
        <p:spPr>
          <a:xfrm>
            <a:off x="6156176" y="3776294"/>
            <a:ext cx="2736304" cy="1754326"/>
          </a:xfrm>
          <a:prstGeom prst="rect">
            <a:avLst/>
          </a:prstGeom>
          <a:noFill/>
          <a:ln>
            <a:solidFill>
              <a:srgbClr val="FF0000"/>
            </a:solidFill>
          </a:ln>
        </p:spPr>
        <p:txBody>
          <a:bodyPr wrap="square" rtlCol="0">
            <a:spAutoFit/>
          </a:bodyPr>
          <a:lstStyle/>
          <a:p>
            <a:r>
              <a:rPr lang="nl-NL" dirty="0" smtClean="0">
                <a:solidFill>
                  <a:srgbClr val="FF0000"/>
                </a:solidFill>
              </a:rPr>
              <a:t>“Verondersteld gemiddeld”</a:t>
            </a:r>
          </a:p>
          <a:p>
            <a:r>
              <a:rPr lang="nl-NL" dirty="0" smtClean="0">
                <a:solidFill>
                  <a:srgbClr val="FF0000"/>
                </a:solidFill>
              </a:rPr>
              <a:t>35</a:t>
            </a:r>
            <a:r>
              <a:rPr lang="nl-NL" dirty="0" smtClean="0"/>
              <a:t> GJ/</a:t>
            </a:r>
            <a:r>
              <a:rPr lang="nl-NL" dirty="0" err="1" smtClean="0"/>
              <a:t>jr</a:t>
            </a:r>
            <a:r>
              <a:rPr lang="nl-NL" dirty="0"/>
              <a:t> </a:t>
            </a:r>
            <a:r>
              <a:rPr lang="nl-NL" dirty="0" smtClean="0"/>
              <a:t>2014: </a:t>
            </a:r>
          </a:p>
          <a:p>
            <a:r>
              <a:rPr lang="nl-NL" dirty="0" smtClean="0"/>
              <a:t>Vastrecht  € 439,80</a:t>
            </a:r>
          </a:p>
          <a:p>
            <a:r>
              <a:rPr lang="nl-NL" dirty="0" smtClean="0"/>
              <a:t>Variabel € 841,07</a:t>
            </a:r>
          </a:p>
          <a:p>
            <a:r>
              <a:rPr lang="nl-NL" dirty="0" smtClean="0"/>
              <a:t>Totaal </a:t>
            </a:r>
            <a:r>
              <a:rPr lang="nl-NL" dirty="0" smtClean="0">
                <a:solidFill>
                  <a:srgbClr val="FF0000"/>
                </a:solidFill>
              </a:rPr>
              <a:t>€ 1.280,87</a:t>
            </a:r>
          </a:p>
          <a:p>
            <a:r>
              <a:rPr lang="nl-NL" dirty="0" smtClean="0"/>
              <a:t>Vastrecht load: </a:t>
            </a:r>
            <a:r>
              <a:rPr lang="nl-NL" dirty="0" smtClean="0">
                <a:solidFill>
                  <a:srgbClr val="FF0000"/>
                </a:solidFill>
              </a:rPr>
              <a:t>34,3%</a:t>
            </a:r>
            <a:endParaRPr lang="nl-NL" dirty="0">
              <a:solidFill>
                <a:srgbClr val="FF0000"/>
              </a:solidFill>
            </a:endParaRPr>
          </a:p>
        </p:txBody>
      </p:sp>
      <p:sp>
        <p:nvSpPr>
          <p:cNvPr id="14" name="Tekstvak 13"/>
          <p:cNvSpPr txBox="1"/>
          <p:nvPr/>
        </p:nvSpPr>
        <p:spPr>
          <a:xfrm>
            <a:off x="6154038" y="2996950"/>
            <a:ext cx="2736304" cy="646331"/>
          </a:xfrm>
          <a:prstGeom prst="rect">
            <a:avLst/>
          </a:prstGeom>
          <a:noFill/>
          <a:ln>
            <a:solidFill>
              <a:srgbClr val="0000FF"/>
            </a:solidFill>
          </a:ln>
        </p:spPr>
        <p:txBody>
          <a:bodyPr wrap="square" rtlCol="0">
            <a:spAutoFit/>
          </a:bodyPr>
          <a:lstStyle/>
          <a:p>
            <a:r>
              <a:rPr lang="nl-NL" dirty="0" err="1" smtClean="0"/>
              <a:t>Vattenfall</a:t>
            </a:r>
            <a:r>
              <a:rPr lang="nl-NL" dirty="0" smtClean="0"/>
              <a:t> nota’s: “ons” PC gebied </a:t>
            </a:r>
            <a:r>
              <a:rPr lang="nl-NL" dirty="0" smtClean="0">
                <a:solidFill>
                  <a:srgbClr val="0000FF"/>
                </a:solidFill>
              </a:rPr>
              <a:t>“21-27 GJ” (2013 ?)</a:t>
            </a:r>
            <a:endParaRPr lang="nl-NL" dirty="0">
              <a:solidFill>
                <a:srgbClr val="0000FF"/>
              </a:solidFill>
            </a:endParaRPr>
          </a:p>
        </p:txBody>
      </p:sp>
    </p:spTree>
    <p:extLst>
      <p:ext uri="{BB962C8B-B14F-4D97-AF65-F5344CB8AC3E}">
        <p14:creationId xmlns:p14="http://schemas.microsoft.com/office/powerpoint/2010/main" val="2131159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43" y="35217"/>
            <a:ext cx="8964488" cy="670558"/>
          </a:xfrm>
        </p:spPr>
        <p:txBody>
          <a:bodyPr>
            <a:noAutofit/>
          </a:bodyPr>
          <a:lstStyle/>
          <a:p>
            <a:r>
              <a:rPr lang="nl-NL" sz="4000" dirty="0" smtClean="0">
                <a:solidFill>
                  <a:srgbClr val="FF0000"/>
                </a:solidFill>
              </a:rPr>
              <a:t>Vastrecht + verbruik 5 “cases”</a:t>
            </a:r>
            <a:endParaRPr lang="nl-NL" sz="40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sp>
        <p:nvSpPr>
          <p:cNvPr id="13" name="Tekstvak 12"/>
          <p:cNvSpPr txBox="1"/>
          <p:nvPr/>
        </p:nvSpPr>
        <p:spPr>
          <a:xfrm>
            <a:off x="-90" y="4988064"/>
            <a:ext cx="9144000" cy="707886"/>
          </a:xfrm>
          <a:prstGeom prst="rect">
            <a:avLst/>
          </a:prstGeom>
          <a:noFill/>
          <a:ln>
            <a:noFill/>
          </a:ln>
        </p:spPr>
        <p:txBody>
          <a:bodyPr wrap="square" rtlCol="0">
            <a:spAutoFit/>
          </a:bodyPr>
          <a:lstStyle/>
          <a:p>
            <a:pPr algn="ctr"/>
            <a:r>
              <a:rPr lang="nl-NL" sz="2000" dirty="0" smtClean="0"/>
              <a:t>Totale jaarkosten voor 5 verbruiksklassen 9-15-25-35-50  GJ/jaar (</a:t>
            </a:r>
            <a:r>
              <a:rPr lang="nl-NL" sz="2000" dirty="0" err="1" smtClean="0"/>
              <a:t>xtr</a:t>
            </a:r>
            <a:r>
              <a:rPr lang="nl-NL" sz="2000" dirty="0" smtClean="0"/>
              <a:t>: factor </a:t>
            </a:r>
            <a:r>
              <a:rPr lang="nl-NL" sz="2000" dirty="0" smtClean="0">
                <a:solidFill>
                  <a:srgbClr val="FF0000"/>
                </a:solidFill>
              </a:rPr>
              <a:t>5,6</a:t>
            </a:r>
            <a:r>
              <a:rPr lang="nl-NL" sz="2000" dirty="0" smtClean="0"/>
              <a:t>)</a:t>
            </a:r>
          </a:p>
          <a:p>
            <a:pPr algn="ctr"/>
            <a:r>
              <a:rPr lang="nl-NL" sz="2000" dirty="0" smtClean="0"/>
              <a:t>2014:  € 656,08 </a:t>
            </a:r>
            <a:r>
              <a:rPr lang="nl-NL" sz="2000" dirty="0" err="1" smtClean="0"/>
              <a:t>tm</a:t>
            </a:r>
            <a:r>
              <a:rPr lang="nl-NL" sz="2000" dirty="0" smtClean="0"/>
              <a:t>. € 1.641,33 op jaarbasis (</a:t>
            </a:r>
            <a:r>
              <a:rPr lang="nl-NL" sz="2000" dirty="0" err="1" smtClean="0"/>
              <a:t>xtr</a:t>
            </a:r>
            <a:r>
              <a:rPr lang="nl-NL" sz="2000" dirty="0" smtClean="0"/>
              <a:t>: factor </a:t>
            </a:r>
            <a:r>
              <a:rPr lang="nl-NL" sz="2000" dirty="0" smtClean="0">
                <a:solidFill>
                  <a:srgbClr val="FF0000"/>
                </a:solidFill>
              </a:rPr>
              <a:t>2,5</a:t>
            </a:r>
            <a:r>
              <a:rPr lang="nl-NL" sz="2000" dirty="0" smtClean="0"/>
              <a:t>)</a:t>
            </a:r>
            <a:endParaRPr lang="nl-NL" sz="2000" dirty="0"/>
          </a:p>
        </p:txBody>
      </p:sp>
      <p:pic>
        <p:nvPicPr>
          <p:cNvPr id="6" name="Afbeelding 5"/>
          <p:cNvPicPr>
            <a:picLocks noChangeAspect="1"/>
          </p:cNvPicPr>
          <p:nvPr/>
        </p:nvPicPr>
        <p:blipFill>
          <a:blip r:embed="rId3">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val="0"/>
              </a:ext>
            </a:extLst>
          </a:blip>
          <a:stretch>
            <a:fillRect/>
          </a:stretch>
        </p:blipFill>
        <p:spPr>
          <a:xfrm>
            <a:off x="683434" y="705775"/>
            <a:ext cx="7776953" cy="4331331"/>
          </a:xfrm>
          <a:prstGeom prst="rect">
            <a:avLst/>
          </a:prstGeom>
        </p:spPr>
      </p:pic>
    </p:spTree>
    <p:extLst>
      <p:ext uri="{BB962C8B-B14F-4D97-AF65-F5344CB8AC3E}">
        <p14:creationId xmlns:p14="http://schemas.microsoft.com/office/powerpoint/2010/main" val="3621027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43" y="35217"/>
            <a:ext cx="8964488" cy="670558"/>
          </a:xfrm>
        </p:spPr>
        <p:txBody>
          <a:bodyPr>
            <a:noAutofit/>
          </a:bodyPr>
          <a:lstStyle/>
          <a:p>
            <a:r>
              <a:rPr lang="nl-NL" sz="4000" dirty="0" err="1" smtClean="0">
                <a:solidFill>
                  <a:srgbClr val="FF0000"/>
                </a:solidFill>
              </a:rPr>
              <a:t>Kookgas</a:t>
            </a:r>
            <a:r>
              <a:rPr lang="nl-NL" sz="4000" dirty="0" smtClean="0">
                <a:solidFill>
                  <a:srgbClr val="FF0000"/>
                </a:solidFill>
              </a:rPr>
              <a:t> vastrecht compensatie (van V/N)</a:t>
            </a:r>
            <a:endParaRPr lang="nl-NL" sz="40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sp>
        <p:nvSpPr>
          <p:cNvPr id="13" name="Tekstvak 12"/>
          <p:cNvSpPr txBox="1"/>
          <p:nvPr/>
        </p:nvSpPr>
        <p:spPr>
          <a:xfrm>
            <a:off x="179512" y="4034525"/>
            <a:ext cx="8712968" cy="1569660"/>
          </a:xfrm>
          <a:prstGeom prst="rect">
            <a:avLst/>
          </a:prstGeom>
          <a:noFill/>
          <a:ln>
            <a:noFill/>
          </a:ln>
        </p:spPr>
        <p:txBody>
          <a:bodyPr wrap="square" rtlCol="0">
            <a:spAutoFit/>
          </a:bodyPr>
          <a:lstStyle/>
          <a:p>
            <a:pPr marL="285750" indent="-285750">
              <a:buFont typeface="Arial" panose="020B0604020202020204" pitchFamily="34" charset="0"/>
              <a:buChar char="•"/>
            </a:pPr>
            <a:r>
              <a:rPr lang="nl-NL" sz="1600" i="1" dirty="0" smtClean="0">
                <a:solidFill>
                  <a:srgbClr val="FF0000"/>
                </a:solidFill>
              </a:rPr>
              <a:t>Compensatie</a:t>
            </a:r>
            <a:r>
              <a:rPr lang="nl-NL" sz="1600" dirty="0" smtClean="0"/>
              <a:t> </a:t>
            </a:r>
            <a:r>
              <a:rPr lang="nl-NL" sz="1600" dirty="0" smtClean="0">
                <a:solidFill>
                  <a:srgbClr val="FF0000"/>
                </a:solidFill>
              </a:rPr>
              <a:t> </a:t>
            </a:r>
            <a:r>
              <a:rPr lang="nl-NL" sz="1600" dirty="0" smtClean="0"/>
              <a:t>vanwege  NMDA principe.</a:t>
            </a:r>
          </a:p>
          <a:p>
            <a:pPr marL="285750" indent="-285750">
              <a:buFont typeface="Arial" panose="020B0604020202020204" pitchFamily="34" charset="0"/>
              <a:buChar char="•"/>
            </a:pPr>
            <a:r>
              <a:rPr lang="nl-NL" sz="1600" dirty="0" smtClean="0"/>
              <a:t>Gevolg van “liberalisering” elektriciteit- en gasmarkt juli 2004.</a:t>
            </a:r>
          </a:p>
          <a:p>
            <a:pPr marL="285750" indent="-285750">
              <a:buFont typeface="Arial" panose="020B0604020202020204" pitchFamily="34" charset="0"/>
              <a:buChar char="•"/>
            </a:pPr>
            <a:r>
              <a:rPr lang="nl-NL" sz="1600" dirty="0" smtClean="0"/>
              <a:t>Netbeheer is toen “opeens” 4 vastrechten gaan factureren, “</a:t>
            </a:r>
            <a:r>
              <a:rPr lang="nl-NL" sz="1600" dirty="0" err="1" smtClean="0"/>
              <a:t>kookgas</a:t>
            </a:r>
            <a:r>
              <a:rPr lang="nl-NL" sz="1600" dirty="0" smtClean="0"/>
              <a:t> leverancier” een 5</a:t>
            </a:r>
            <a:r>
              <a:rPr lang="nl-NL" sz="1600" baseline="30000" dirty="0" smtClean="0"/>
              <a:t>e</a:t>
            </a:r>
            <a:r>
              <a:rPr lang="nl-NL" sz="1600" dirty="0" smtClean="0"/>
              <a:t> post.</a:t>
            </a:r>
          </a:p>
          <a:p>
            <a:pPr marL="285750" indent="-285750">
              <a:buFont typeface="Arial" panose="020B0604020202020204" pitchFamily="34" charset="0"/>
              <a:buChar char="•"/>
            </a:pPr>
            <a:r>
              <a:rPr lang="nl-NL" sz="1600" dirty="0" smtClean="0"/>
              <a:t>Gevolg: </a:t>
            </a:r>
            <a:r>
              <a:rPr lang="nl-NL" sz="1600" b="1" dirty="0" smtClean="0">
                <a:solidFill>
                  <a:srgbClr val="FF0000"/>
                </a:solidFill>
              </a:rPr>
              <a:t>dubbel</a:t>
            </a:r>
            <a:r>
              <a:rPr lang="nl-NL" sz="1600" b="1" dirty="0" smtClean="0"/>
              <a:t> </a:t>
            </a:r>
            <a:r>
              <a:rPr lang="nl-NL" sz="1600" dirty="0" smtClean="0"/>
              <a:t>vastrecht  betaald (ook “vermeden gas vastrechten” in vastrecht stadswarmte!).</a:t>
            </a:r>
          </a:p>
          <a:p>
            <a:pPr marL="285750" indent="-285750">
              <a:buFont typeface="Arial" panose="020B0604020202020204" pitchFamily="34" charset="0"/>
              <a:buChar char="•"/>
            </a:pPr>
            <a:r>
              <a:rPr lang="nl-NL" sz="1600" dirty="0" smtClean="0"/>
              <a:t>NMDA principe zou worden overtreden  &gt;&gt;  Compensatiepost </a:t>
            </a:r>
            <a:r>
              <a:rPr lang="nl-NL" sz="1600" dirty="0" err="1" smtClean="0"/>
              <a:t>kookgas</a:t>
            </a:r>
            <a:r>
              <a:rPr lang="nl-NL" sz="1600" dirty="0" smtClean="0"/>
              <a:t> vastrechten op nota nodig!</a:t>
            </a:r>
          </a:p>
          <a:p>
            <a:pPr marL="285750" indent="-285750">
              <a:buFont typeface="Arial" panose="020B0604020202020204" pitchFamily="34" charset="0"/>
              <a:buChar char="•"/>
            </a:pPr>
            <a:r>
              <a:rPr lang="nl-NL" sz="1600" dirty="0" smtClean="0"/>
              <a:t>Heeft een intensief jaar gekost om dat allemaal duidelijk te krijgen.</a:t>
            </a: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764705"/>
            <a:ext cx="6125937" cy="3240360"/>
          </a:xfrm>
          <a:prstGeom prst="rect">
            <a:avLst/>
          </a:prstGeom>
        </p:spPr>
      </p:pic>
      <p:cxnSp>
        <p:nvCxnSpPr>
          <p:cNvPr id="7" name="Rechte verbindingslijn 6"/>
          <p:cNvCxnSpPr/>
          <p:nvPr/>
        </p:nvCxnSpPr>
        <p:spPr>
          <a:xfrm flipV="1">
            <a:off x="539552" y="2708920"/>
            <a:ext cx="648072" cy="504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323528" y="2708920"/>
            <a:ext cx="864096" cy="504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17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43" y="35217"/>
            <a:ext cx="8964488" cy="670558"/>
          </a:xfrm>
        </p:spPr>
        <p:txBody>
          <a:bodyPr>
            <a:noAutofit/>
          </a:bodyPr>
          <a:lstStyle/>
          <a:p>
            <a:r>
              <a:rPr lang="nl-NL" sz="4000" dirty="0" smtClean="0">
                <a:solidFill>
                  <a:srgbClr val="FF0000"/>
                </a:solidFill>
              </a:rPr>
              <a:t>Evolutie </a:t>
            </a:r>
            <a:r>
              <a:rPr lang="nl-NL" sz="4000" dirty="0" err="1" smtClean="0">
                <a:solidFill>
                  <a:srgbClr val="FF0000"/>
                </a:solidFill>
              </a:rPr>
              <a:t>kookgas</a:t>
            </a:r>
            <a:r>
              <a:rPr lang="nl-NL" sz="4000" dirty="0" smtClean="0">
                <a:solidFill>
                  <a:srgbClr val="FF0000"/>
                </a:solidFill>
              </a:rPr>
              <a:t> vastrecht compensatie</a:t>
            </a:r>
            <a:endParaRPr lang="nl-NL" sz="40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sp>
        <p:nvSpPr>
          <p:cNvPr id="13" name="Tekstvak 12"/>
          <p:cNvSpPr txBox="1"/>
          <p:nvPr/>
        </p:nvSpPr>
        <p:spPr>
          <a:xfrm>
            <a:off x="5868144" y="1052735"/>
            <a:ext cx="3252549" cy="4247317"/>
          </a:xfrm>
          <a:prstGeom prst="rect">
            <a:avLst/>
          </a:prstGeom>
          <a:noFill/>
          <a:ln>
            <a:noFill/>
          </a:ln>
        </p:spPr>
        <p:txBody>
          <a:bodyPr wrap="square" rtlCol="0">
            <a:spAutoFit/>
          </a:bodyPr>
          <a:lstStyle/>
          <a:p>
            <a:pPr marL="285750" indent="-285750">
              <a:buFont typeface="Arial" panose="020B0604020202020204" pitchFamily="34" charset="0"/>
              <a:buChar char="•"/>
            </a:pPr>
            <a:r>
              <a:rPr lang="nl-NL" dirty="0" smtClean="0"/>
              <a:t>Compensatie vanwege NMDA principe</a:t>
            </a:r>
          </a:p>
          <a:p>
            <a:pPr marL="285750" indent="-285750">
              <a:buFont typeface="Arial" panose="020B0604020202020204" pitchFamily="34" charset="0"/>
              <a:buChar char="•"/>
            </a:pPr>
            <a:r>
              <a:rPr lang="nl-NL" dirty="0" smtClean="0"/>
              <a:t>Lang fysiek betaalde kosten vastrecht gevolgd</a:t>
            </a:r>
          </a:p>
          <a:p>
            <a:pPr marL="285750" indent="-285750">
              <a:buFont typeface="Arial" panose="020B0604020202020204" pitchFamily="34" charset="0"/>
              <a:buChar char="•"/>
            </a:pPr>
            <a:r>
              <a:rPr lang="nl-NL" dirty="0" smtClean="0"/>
              <a:t>Trend </a:t>
            </a:r>
            <a:r>
              <a:rPr lang="nl-NL" dirty="0" smtClean="0">
                <a:solidFill>
                  <a:srgbClr val="FF0000"/>
                </a:solidFill>
              </a:rPr>
              <a:t>opengebroken</a:t>
            </a:r>
            <a:r>
              <a:rPr lang="nl-NL" dirty="0" smtClean="0"/>
              <a:t> v.a. 2010 (variabel)</a:t>
            </a:r>
          </a:p>
          <a:p>
            <a:pPr marL="285750" indent="-285750">
              <a:buFont typeface="Arial" panose="020B0604020202020204" pitchFamily="34" charset="0"/>
              <a:buChar char="•"/>
            </a:pPr>
            <a:r>
              <a:rPr lang="nl-NL" i="1" dirty="0" err="1" smtClean="0"/>
              <a:t>Collapse</a:t>
            </a:r>
            <a:r>
              <a:rPr lang="nl-NL" dirty="0" smtClean="0"/>
              <a:t> compensatie in 2014 (“Warmtewet jaar”…)</a:t>
            </a:r>
          </a:p>
          <a:p>
            <a:pPr marL="285750" indent="-285750">
              <a:buFont typeface="Arial" panose="020B0604020202020204" pitchFamily="34" charset="0"/>
              <a:buChar char="•"/>
            </a:pPr>
            <a:r>
              <a:rPr lang="nl-NL" i="1" dirty="0" smtClean="0"/>
              <a:t>Betaald</a:t>
            </a:r>
            <a:r>
              <a:rPr lang="nl-NL" dirty="0" smtClean="0"/>
              <a:t> </a:t>
            </a:r>
            <a:r>
              <a:rPr lang="nl-NL" dirty="0" err="1" smtClean="0"/>
              <a:t>kookgas</a:t>
            </a:r>
            <a:r>
              <a:rPr lang="nl-NL" dirty="0" smtClean="0"/>
              <a:t> vastrecht 2014: indien V/N:  </a:t>
            </a:r>
            <a:r>
              <a:rPr lang="nl-NL" dirty="0" smtClean="0">
                <a:solidFill>
                  <a:srgbClr val="FF0000"/>
                </a:solidFill>
              </a:rPr>
              <a:t>€ 164,61</a:t>
            </a:r>
          </a:p>
          <a:p>
            <a:pPr marL="285750" indent="-285750">
              <a:buFont typeface="Arial" panose="020B0604020202020204" pitchFamily="34" charset="0"/>
              <a:buChar char="•"/>
            </a:pPr>
            <a:r>
              <a:rPr lang="nl-NL" i="1" dirty="0" smtClean="0"/>
              <a:t>Compensatie</a:t>
            </a:r>
            <a:r>
              <a:rPr lang="nl-NL" dirty="0" smtClean="0"/>
              <a:t> 2014: </a:t>
            </a:r>
            <a:r>
              <a:rPr lang="nl-NL" dirty="0" smtClean="0">
                <a:solidFill>
                  <a:srgbClr val="FF0000"/>
                </a:solidFill>
              </a:rPr>
              <a:t>€ 98,76 (60% !!)</a:t>
            </a:r>
          </a:p>
          <a:p>
            <a:pPr marL="285750" indent="-285750">
              <a:buFont typeface="Arial" panose="020B0604020202020204" pitchFamily="34" charset="0"/>
              <a:buChar char="•"/>
            </a:pPr>
            <a:r>
              <a:rPr lang="nl-NL" dirty="0" smtClean="0"/>
              <a:t>Conclusie: </a:t>
            </a:r>
            <a:r>
              <a:rPr lang="nl-NL" dirty="0" err="1" smtClean="0"/>
              <a:t>comp</a:t>
            </a:r>
            <a:r>
              <a:rPr lang="nl-NL" dirty="0" smtClean="0"/>
              <a:t>. </a:t>
            </a:r>
            <a:r>
              <a:rPr lang="nl-NL" dirty="0" smtClean="0">
                <a:solidFill>
                  <a:srgbClr val="FF0000"/>
                </a:solidFill>
              </a:rPr>
              <a:t>uitgehold</a:t>
            </a:r>
          </a:p>
          <a:p>
            <a:pPr marL="285750" indent="-285750">
              <a:buFont typeface="Arial" panose="020B0604020202020204" pitchFamily="34" charset="0"/>
              <a:buChar char="•"/>
            </a:pPr>
            <a:r>
              <a:rPr lang="nl-NL" i="1" dirty="0" smtClean="0"/>
              <a:t>“Nooit </a:t>
            </a:r>
            <a:r>
              <a:rPr lang="nl-NL" b="1" i="1" dirty="0" smtClean="0">
                <a:solidFill>
                  <a:srgbClr val="FF0000"/>
                </a:solidFill>
              </a:rPr>
              <a:t>Minder</a:t>
            </a:r>
            <a:r>
              <a:rPr lang="nl-NL" i="1" dirty="0" smtClean="0">
                <a:solidFill>
                  <a:srgbClr val="FF0000"/>
                </a:solidFill>
              </a:rPr>
              <a:t> </a:t>
            </a:r>
            <a:r>
              <a:rPr lang="nl-NL" i="1" dirty="0" smtClean="0"/>
              <a:t>Dan Anders” </a:t>
            </a:r>
            <a:r>
              <a:rPr lang="nl-NL" dirty="0" smtClean="0"/>
              <a:t>lijkt de trend</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042716"/>
            <a:ext cx="5865765" cy="4061640"/>
          </a:xfrm>
          <a:prstGeom prst="rect">
            <a:avLst/>
          </a:prstGeom>
        </p:spPr>
      </p:pic>
    </p:spTree>
    <p:extLst>
      <p:ext uri="{BB962C8B-B14F-4D97-AF65-F5344CB8AC3E}">
        <p14:creationId xmlns:p14="http://schemas.microsoft.com/office/powerpoint/2010/main" val="303222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6725" y="140667"/>
            <a:ext cx="6271499" cy="808760"/>
          </a:xfrm>
        </p:spPr>
        <p:txBody>
          <a:bodyPr>
            <a:noAutofit/>
          </a:bodyPr>
          <a:lstStyle/>
          <a:p>
            <a:pPr algn="l"/>
            <a:r>
              <a:rPr lang="nl-NL" sz="3200" dirty="0" smtClean="0">
                <a:solidFill>
                  <a:srgbClr val="FF0000"/>
                </a:solidFill>
              </a:rPr>
              <a:t>Synthese ontwikkelingen vastrecht SV </a:t>
            </a:r>
            <a:r>
              <a:rPr lang="nl-NL" sz="3200" dirty="0" err="1" smtClean="0">
                <a:solidFill>
                  <a:srgbClr val="FF0000"/>
                </a:solidFill>
              </a:rPr>
              <a:t>Stevenshof</a:t>
            </a:r>
            <a:r>
              <a:rPr lang="nl-NL" sz="3200" dirty="0" smtClean="0">
                <a:solidFill>
                  <a:srgbClr val="FF0000"/>
                </a:solidFill>
              </a:rPr>
              <a:t> Leiden</a:t>
            </a:r>
            <a:endParaRPr lang="nl-NL" sz="3200" dirty="0">
              <a:solidFill>
                <a:srgbClr val="FF0000"/>
              </a:solidFill>
            </a:endParaRP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124744"/>
            <a:ext cx="7344816" cy="4900087"/>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878" y="5958011"/>
            <a:ext cx="4249122" cy="899988"/>
          </a:xfrm>
          <a:prstGeom prst="rect">
            <a:avLst/>
          </a:prstGeom>
        </p:spPr>
      </p:pic>
      <p:sp>
        <p:nvSpPr>
          <p:cNvPr id="6" name="Ovaal 5"/>
          <p:cNvSpPr/>
          <p:nvPr/>
        </p:nvSpPr>
        <p:spPr>
          <a:xfrm>
            <a:off x="7452320" y="1628800"/>
            <a:ext cx="720080" cy="432048"/>
          </a:xfrm>
          <a:prstGeom prst="ellipse">
            <a:avLst/>
          </a:prstGeom>
          <a:noFill/>
          <a:ln w="349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6300192" y="140667"/>
            <a:ext cx="2743200" cy="738664"/>
          </a:xfrm>
          <a:prstGeom prst="rect">
            <a:avLst/>
          </a:prstGeom>
          <a:solidFill>
            <a:srgbClr val="FFFFCC"/>
          </a:solidFill>
          <a:ln w="22225">
            <a:solidFill>
              <a:srgbClr val="FF0000"/>
            </a:solidFill>
          </a:ln>
        </p:spPr>
        <p:txBody>
          <a:bodyPr wrap="square" rtlCol="0">
            <a:spAutoFit/>
          </a:bodyPr>
          <a:lstStyle/>
          <a:p>
            <a:pPr algn="ctr"/>
            <a:r>
              <a:rPr lang="nl-NL" sz="1400" dirty="0" smtClean="0"/>
              <a:t>Betalen u en ik </a:t>
            </a:r>
            <a:r>
              <a:rPr lang="nl-NL" sz="1400" b="1" dirty="0" smtClean="0"/>
              <a:t>zonder</a:t>
            </a:r>
            <a:r>
              <a:rPr lang="nl-NL" sz="1400" dirty="0" smtClean="0"/>
              <a:t> warmwater kraan te hebben open gezet in 2014!</a:t>
            </a:r>
            <a:endParaRPr lang="nl-NL" sz="1400" dirty="0"/>
          </a:p>
        </p:txBody>
      </p:sp>
      <p:cxnSp>
        <p:nvCxnSpPr>
          <p:cNvPr id="9" name="Rechte verbindingslijn met pijl 8"/>
          <p:cNvCxnSpPr/>
          <p:nvPr/>
        </p:nvCxnSpPr>
        <p:spPr>
          <a:xfrm>
            <a:off x="7380312" y="879331"/>
            <a:ext cx="291480" cy="74946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4894878" y="1691516"/>
            <a:ext cx="2125394" cy="738664"/>
          </a:xfrm>
          <a:prstGeom prst="rect">
            <a:avLst/>
          </a:prstGeom>
          <a:solidFill>
            <a:srgbClr val="FFFFCC"/>
          </a:solidFill>
          <a:ln w="22225">
            <a:solidFill>
              <a:srgbClr val="C00000"/>
            </a:solidFill>
          </a:ln>
        </p:spPr>
        <p:txBody>
          <a:bodyPr wrap="square" rtlCol="0">
            <a:spAutoFit/>
          </a:bodyPr>
          <a:lstStyle/>
          <a:p>
            <a:pPr algn="ctr"/>
            <a:r>
              <a:rPr lang="nl-NL" sz="1400" dirty="0" smtClean="0"/>
              <a:t>Escape “</a:t>
            </a:r>
            <a:r>
              <a:rPr lang="nl-NL" sz="1400" dirty="0" err="1" smtClean="0"/>
              <a:t>kookgas</a:t>
            </a:r>
            <a:r>
              <a:rPr lang="nl-NL" sz="1400" dirty="0" smtClean="0"/>
              <a:t>  deur uit” vooralsnog relatief </a:t>
            </a:r>
            <a:r>
              <a:rPr lang="nl-NL" sz="1400" b="1" dirty="0" smtClean="0"/>
              <a:t>weinig</a:t>
            </a:r>
            <a:r>
              <a:rPr lang="nl-NL" sz="1400" dirty="0" smtClean="0"/>
              <a:t> soelaas  biedend.</a:t>
            </a:r>
            <a:endParaRPr lang="nl-NL" sz="1400" dirty="0"/>
          </a:p>
        </p:txBody>
      </p:sp>
      <p:cxnSp>
        <p:nvCxnSpPr>
          <p:cNvPr id="12" name="Rechte verbindingslijn met pijl 11"/>
          <p:cNvCxnSpPr/>
          <p:nvPr/>
        </p:nvCxnSpPr>
        <p:spPr>
          <a:xfrm>
            <a:off x="7020272" y="2102151"/>
            <a:ext cx="360040" cy="173405"/>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539552" y="6084839"/>
            <a:ext cx="3960440" cy="646331"/>
          </a:xfrm>
          <a:prstGeom prst="rect">
            <a:avLst/>
          </a:prstGeom>
          <a:noFill/>
          <a:ln w="22225">
            <a:solidFill>
              <a:schemeClr val="tx1"/>
            </a:solidFill>
          </a:ln>
        </p:spPr>
        <p:txBody>
          <a:bodyPr wrap="square" rtlCol="0">
            <a:spAutoFit/>
          </a:bodyPr>
          <a:lstStyle/>
          <a:p>
            <a:pPr algn="ctr"/>
            <a:r>
              <a:rPr lang="nl-NL" i="1" dirty="0" smtClean="0"/>
              <a:t>“Deze ellende heeft de Warmtewet ons gebracht:  vastrechtwoeker”</a:t>
            </a:r>
            <a:endParaRPr lang="nl-NL" i="1" dirty="0"/>
          </a:p>
        </p:txBody>
      </p:sp>
      <p:sp>
        <p:nvSpPr>
          <p:cNvPr id="13" name="Tekstvak 12"/>
          <p:cNvSpPr txBox="1"/>
          <p:nvPr/>
        </p:nvSpPr>
        <p:spPr>
          <a:xfrm>
            <a:off x="7812360" y="992455"/>
            <a:ext cx="1203265" cy="523220"/>
          </a:xfrm>
          <a:prstGeom prst="rect">
            <a:avLst/>
          </a:prstGeom>
          <a:noFill/>
          <a:ln w="38100">
            <a:solidFill>
              <a:srgbClr val="FF0000"/>
            </a:solidFill>
          </a:ln>
        </p:spPr>
        <p:txBody>
          <a:bodyPr wrap="square" rtlCol="0">
            <a:spAutoFit/>
          </a:bodyPr>
          <a:lstStyle/>
          <a:p>
            <a:pPr algn="ctr"/>
            <a:r>
              <a:rPr lang="nl-NL" sz="1400" b="1" dirty="0" smtClean="0"/>
              <a:t>+ € 109,45 </a:t>
            </a:r>
          </a:p>
          <a:p>
            <a:pPr algn="ctr"/>
            <a:r>
              <a:rPr lang="nl-NL" sz="1400" b="1" dirty="0" smtClean="0"/>
              <a:t>(+ 27,6%)</a:t>
            </a:r>
            <a:endParaRPr lang="nl-NL" sz="1400" b="1" dirty="0"/>
          </a:p>
        </p:txBody>
      </p:sp>
    </p:spTree>
    <p:extLst>
      <p:ext uri="{BB962C8B-B14F-4D97-AF65-F5344CB8AC3E}">
        <p14:creationId xmlns:p14="http://schemas.microsoft.com/office/powerpoint/2010/main" val="2705216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6725" y="140667"/>
            <a:ext cx="8189100" cy="552029"/>
          </a:xfrm>
        </p:spPr>
        <p:txBody>
          <a:bodyPr>
            <a:noAutofit/>
          </a:bodyPr>
          <a:lstStyle/>
          <a:p>
            <a:r>
              <a:rPr lang="nl-NL" sz="3200" dirty="0" smtClean="0">
                <a:solidFill>
                  <a:srgbClr val="FF0000"/>
                </a:solidFill>
              </a:rPr>
              <a:t>Klein lichtpuntje “korting vaste klanten”??</a:t>
            </a:r>
            <a:endParaRPr lang="nl-NL" sz="32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4878" y="5958011"/>
            <a:ext cx="4249122" cy="89998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836712"/>
            <a:ext cx="5833479"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vak 7"/>
          <p:cNvSpPr txBox="1"/>
          <p:nvPr/>
        </p:nvSpPr>
        <p:spPr>
          <a:xfrm>
            <a:off x="323528" y="4725144"/>
            <a:ext cx="8496944" cy="923330"/>
          </a:xfrm>
          <a:prstGeom prst="rect">
            <a:avLst/>
          </a:prstGeom>
          <a:noFill/>
        </p:spPr>
        <p:txBody>
          <a:bodyPr wrap="square" rtlCol="0">
            <a:spAutoFit/>
          </a:bodyPr>
          <a:lstStyle/>
          <a:p>
            <a:r>
              <a:rPr lang="nl-NL" i="1" dirty="0" smtClean="0"/>
              <a:t>“Ik ga mijn stinkende best doen om klanten met warmte ook in deze korting te krijgen … maar dat kan ik pas over 2 maanden toezeggen … ik ga niet uitleggen waarom dat zo is, maar daar kan ik … “ </a:t>
            </a:r>
            <a:r>
              <a:rPr lang="nl-NL" dirty="0" smtClean="0"/>
              <a:t>&lt; interruptie Hertsenberg &gt;  5 januari 2015 Tros Radar uitzending</a:t>
            </a:r>
            <a:endParaRPr lang="nl-NL" dirty="0"/>
          </a:p>
        </p:txBody>
      </p:sp>
    </p:spTree>
    <p:extLst>
      <p:ext uri="{BB962C8B-B14F-4D97-AF65-F5344CB8AC3E}">
        <p14:creationId xmlns:p14="http://schemas.microsoft.com/office/powerpoint/2010/main" val="2969757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16524" y="188640"/>
            <a:ext cx="5047963" cy="984078"/>
          </a:xfrm>
        </p:spPr>
        <p:txBody>
          <a:bodyPr>
            <a:noAutofit/>
          </a:bodyPr>
          <a:lstStyle/>
          <a:p>
            <a:r>
              <a:rPr lang="nl-NL" sz="3600" dirty="0" smtClean="0">
                <a:solidFill>
                  <a:srgbClr val="FF0000"/>
                </a:solidFill>
              </a:rPr>
              <a:t>Deel II: Meer donkere wolken aan horizon</a:t>
            </a:r>
            <a:endParaRPr lang="nl-NL" sz="36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sp>
        <p:nvSpPr>
          <p:cNvPr id="14" name="Rechthoek 13"/>
          <p:cNvSpPr/>
          <p:nvPr/>
        </p:nvSpPr>
        <p:spPr>
          <a:xfrm>
            <a:off x="3651417" y="1413063"/>
            <a:ext cx="5486400" cy="4031873"/>
          </a:xfrm>
          <a:prstGeom prst="rect">
            <a:avLst/>
          </a:prstGeom>
        </p:spPr>
        <p:txBody>
          <a:bodyPr wrap="square">
            <a:spAutoFit/>
          </a:bodyPr>
          <a:lstStyle/>
          <a:p>
            <a:pPr marL="457200" indent="-457200">
              <a:buFont typeface="Arial" panose="020B0604020202020204" pitchFamily="34" charset="0"/>
              <a:buChar char="•"/>
            </a:pPr>
            <a:r>
              <a:rPr lang="nl-NL" sz="3200" i="1" dirty="0" smtClean="0"/>
              <a:t>HE stroomrevolutie Duitsland &gt; gevolgen!</a:t>
            </a:r>
            <a:br>
              <a:rPr lang="nl-NL" sz="3200" i="1" dirty="0" smtClean="0"/>
            </a:br>
            <a:endParaRPr lang="nl-NL" sz="3200" i="1" dirty="0" smtClean="0"/>
          </a:p>
          <a:p>
            <a:pPr marL="457200" indent="-457200">
              <a:buFont typeface="Arial" panose="020B0604020202020204" pitchFamily="34" charset="0"/>
              <a:buChar char="•"/>
            </a:pPr>
            <a:r>
              <a:rPr lang="nl-NL" sz="3200" i="1" dirty="0" smtClean="0"/>
              <a:t>Stadswarmte? Hoe lang nog?</a:t>
            </a:r>
            <a:br>
              <a:rPr lang="nl-NL" sz="3200" i="1" dirty="0" smtClean="0"/>
            </a:br>
            <a:endParaRPr lang="nl-NL" sz="3200" i="1" dirty="0" smtClean="0"/>
          </a:p>
          <a:p>
            <a:pPr marL="457200" indent="-457200">
              <a:buFont typeface="Arial" panose="020B0604020202020204" pitchFamily="34" charset="0"/>
              <a:buChar char="•"/>
            </a:pPr>
            <a:r>
              <a:rPr lang="nl-NL" sz="3200" i="1" dirty="0" smtClean="0"/>
              <a:t>Alternatieven?</a:t>
            </a:r>
            <a:br>
              <a:rPr lang="nl-NL" sz="3200" i="1" dirty="0" smtClean="0"/>
            </a:br>
            <a:endParaRPr lang="nl-NL" sz="3200" i="1" dirty="0" smtClean="0"/>
          </a:p>
          <a:p>
            <a:pPr marL="457200" indent="-457200">
              <a:buFont typeface="Arial" panose="020B0604020202020204" pitchFamily="34" charset="0"/>
              <a:buChar char="•"/>
            </a:pPr>
            <a:r>
              <a:rPr lang="nl-NL" sz="3200" i="1" dirty="0" smtClean="0"/>
              <a:t>Eigen initiatief?</a:t>
            </a:r>
            <a:endParaRPr lang="nl-NL" sz="3200" i="1"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 y="0"/>
            <a:ext cx="3734873" cy="6858000"/>
          </a:xfrm>
          <a:prstGeom prst="rect">
            <a:avLst/>
          </a:prstGeom>
        </p:spPr>
      </p:pic>
    </p:spTree>
    <p:extLst>
      <p:ext uri="{BB962C8B-B14F-4D97-AF65-F5344CB8AC3E}">
        <p14:creationId xmlns:p14="http://schemas.microsoft.com/office/powerpoint/2010/main" val="30768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905" y="68658"/>
            <a:ext cx="8979095" cy="664767"/>
          </a:xfrm>
        </p:spPr>
        <p:txBody>
          <a:bodyPr>
            <a:noAutofit/>
          </a:bodyPr>
          <a:lstStyle/>
          <a:p>
            <a:r>
              <a:rPr lang="nl-NL" sz="3600" dirty="0" smtClean="0">
                <a:solidFill>
                  <a:srgbClr val="FF0000"/>
                </a:solidFill>
              </a:rPr>
              <a:t>Elektriciteit HE bronnen Duitsland blijft stijgen</a:t>
            </a:r>
            <a:endParaRPr lang="nl-NL" sz="36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212" y="737973"/>
            <a:ext cx="6457950" cy="4962525"/>
          </a:xfrm>
          <a:prstGeom prst="rect">
            <a:avLst/>
          </a:prstGeom>
        </p:spPr>
      </p:pic>
      <p:sp>
        <p:nvSpPr>
          <p:cNvPr id="6" name="Ovaal 5"/>
          <p:cNvSpPr/>
          <p:nvPr/>
        </p:nvSpPr>
        <p:spPr>
          <a:xfrm>
            <a:off x="4427984" y="3219235"/>
            <a:ext cx="576064" cy="2529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24396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905" y="68658"/>
            <a:ext cx="8979095" cy="1056086"/>
          </a:xfrm>
        </p:spPr>
        <p:txBody>
          <a:bodyPr>
            <a:noAutofit/>
          </a:bodyPr>
          <a:lstStyle/>
          <a:p>
            <a:r>
              <a:rPr lang="nl-NL" sz="3600" dirty="0" smtClean="0">
                <a:solidFill>
                  <a:srgbClr val="FF0000"/>
                </a:solidFill>
              </a:rPr>
              <a:t>Elektriciteit uit gas Duitsland (en aangrenzend!) fors omlaag (</a:t>
            </a:r>
            <a:r>
              <a:rPr lang="nl-NL" sz="3600" i="1" dirty="0" err="1" smtClean="0">
                <a:solidFill>
                  <a:srgbClr val="FF0000"/>
                </a:solidFill>
              </a:rPr>
              <a:t>merit</a:t>
            </a:r>
            <a:r>
              <a:rPr lang="nl-NL" sz="3600" i="1" dirty="0" smtClean="0">
                <a:solidFill>
                  <a:srgbClr val="FF0000"/>
                </a:solidFill>
              </a:rPr>
              <a:t> order</a:t>
            </a:r>
            <a:r>
              <a:rPr lang="nl-NL" sz="3600" dirty="0" smtClean="0">
                <a:solidFill>
                  <a:srgbClr val="FF0000"/>
                </a:solidFill>
              </a:rPr>
              <a:t>), HE en kolen hoger</a:t>
            </a:r>
            <a:endParaRPr lang="nl-NL" sz="36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62" y="1490662"/>
            <a:ext cx="8448675" cy="3876675"/>
          </a:xfrm>
          <a:prstGeom prst="rect">
            <a:avLst/>
          </a:prstGeom>
        </p:spPr>
      </p:pic>
      <p:sp>
        <p:nvSpPr>
          <p:cNvPr id="6" name="Ovaal 5"/>
          <p:cNvSpPr/>
          <p:nvPr/>
        </p:nvSpPr>
        <p:spPr>
          <a:xfrm>
            <a:off x="4139952" y="3861048"/>
            <a:ext cx="1440160" cy="15046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3560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896526"/>
            <a:ext cx="8640960" cy="4332674"/>
          </a:xfrm>
        </p:spPr>
        <p:txBody>
          <a:bodyPr>
            <a:normAutofit fontScale="90000"/>
          </a:bodyPr>
          <a:lstStyle/>
          <a:p>
            <a:r>
              <a:rPr lang="nl-NL" sz="2700" dirty="0" smtClean="0"/>
              <a:t>Berekeningen en cijfers van de hand van Polder PV.</a:t>
            </a:r>
            <a:br>
              <a:rPr lang="nl-NL" sz="2700" dirty="0" smtClean="0"/>
            </a:br>
            <a:r>
              <a:rPr lang="nl-NL" sz="2700" dirty="0" smtClean="0"/>
              <a:t>Géén rechtsgeldigheid. Ondanks zorgvuldig onderzoek kan voor correctheid van data niet worden ingestaan.</a:t>
            </a:r>
            <a:br>
              <a:rPr lang="nl-NL" sz="2700" dirty="0" smtClean="0"/>
            </a:br>
            <a:r>
              <a:rPr lang="nl-NL" sz="2700" dirty="0" smtClean="0"/>
              <a:t/>
            </a:r>
            <a:br>
              <a:rPr lang="nl-NL" sz="2700" dirty="0" smtClean="0"/>
            </a:br>
            <a:r>
              <a:rPr lang="nl-NL" sz="2700" dirty="0" smtClean="0"/>
              <a:t>Presentatie dient te worden gezien vanuit het standpunt van de (boze) burger gebonden aan het warmtenet.</a:t>
            </a:r>
            <a:br>
              <a:rPr lang="nl-NL" sz="2700" dirty="0" smtClean="0"/>
            </a:br>
            <a:r>
              <a:rPr lang="nl-NL" sz="2700" dirty="0"/>
              <a:t/>
            </a:r>
            <a:br>
              <a:rPr lang="nl-NL" sz="2700" dirty="0"/>
            </a:br>
            <a:r>
              <a:rPr lang="nl-NL" sz="2700" dirty="0" smtClean="0"/>
              <a:t>Correcties en opmerkingen gaarne aan: </a:t>
            </a:r>
            <a:br>
              <a:rPr lang="nl-NL" sz="2700" dirty="0" smtClean="0"/>
            </a:br>
            <a:r>
              <a:rPr lang="nl-NL" sz="2700" dirty="0"/>
              <a:t/>
            </a:r>
            <a:br>
              <a:rPr lang="nl-NL" sz="2700" dirty="0"/>
            </a:br>
            <a:r>
              <a:rPr lang="nl-NL" sz="3200" dirty="0" smtClean="0"/>
              <a:t>Peter J. </a:t>
            </a:r>
            <a:r>
              <a:rPr lang="nl-NL" sz="3200" dirty="0" err="1" smtClean="0"/>
              <a:t>Segaar</a:t>
            </a:r>
            <a:r>
              <a:rPr lang="nl-NL" sz="3200" dirty="0" smtClean="0"/>
              <a:t> / </a:t>
            </a:r>
            <a:r>
              <a:rPr lang="nl-NL" sz="3200" dirty="0" smtClean="0">
                <a:hlinkClick r:id="rId2"/>
              </a:rPr>
              <a:t>www.polderpv.nl</a:t>
            </a:r>
            <a:r>
              <a:rPr lang="nl-NL" sz="3200" dirty="0" smtClean="0"/>
              <a:t/>
            </a:r>
            <a:br>
              <a:rPr lang="nl-NL" sz="3200" dirty="0" smtClean="0"/>
            </a:br>
            <a:r>
              <a:rPr lang="nl-NL" sz="3200" dirty="0" smtClean="0"/>
              <a:t>info@polderpv.nl</a:t>
            </a:r>
            <a:endParaRPr lang="nl-NL" sz="320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9626" y="5229200"/>
            <a:ext cx="5486400" cy="1162050"/>
          </a:xfrm>
          <a:prstGeom prst="rect">
            <a:avLst/>
          </a:prstGeom>
        </p:spPr>
      </p:pic>
      <p:sp>
        <p:nvSpPr>
          <p:cNvPr id="3" name="Tekstvak 2"/>
          <p:cNvSpPr txBox="1"/>
          <p:nvPr/>
        </p:nvSpPr>
        <p:spPr>
          <a:xfrm>
            <a:off x="1115616" y="188640"/>
            <a:ext cx="6984776" cy="707886"/>
          </a:xfrm>
          <a:prstGeom prst="rect">
            <a:avLst/>
          </a:prstGeom>
          <a:noFill/>
        </p:spPr>
        <p:txBody>
          <a:bodyPr wrap="square" rtlCol="0">
            <a:spAutoFit/>
          </a:bodyPr>
          <a:lstStyle/>
          <a:p>
            <a:pPr algn="ctr"/>
            <a:r>
              <a:rPr lang="nl-NL" sz="4000" dirty="0">
                <a:solidFill>
                  <a:srgbClr val="FF0000"/>
                </a:solidFill>
              </a:rPr>
              <a:t>Disclaimer</a:t>
            </a:r>
            <a:r>
              <a:rPr lang="nl-NL" sz="3600" dirty="0">
                <a:solidFill>
                  <a:srgbClr val="FF0000"/>
                </a:solidFill>
              </a:rPr>
              <a:t> !</a:t>
            </a:r>
            <a:endParaRPr lang="nl-NL" sz="3600" dirty="0"/>
          </a:p>
        </p:txBody>
      </p:sp>
    </p:spTree>
    <p:extLst>
      <p:ext uri="{BB962C8B-B14F-4D97-AF65-F5344CB8AC3E}">
        <p14:creationId xmlns:p14="http://schemas.microsoft.com/office/powerpoint/2010/main" val="1470115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905" y="68658"/>
            <a:ext cx="8979095" cy="1056086"/>
          </a:xfrm>
        </p:spPr>
        <p:txBody>
          <a:bodyPr>
            <a:noAutofit/>
          </a:bodyPr>
          <a:lstStyle/>
          <a:p>
            <a:r>
              <a:rPr lang="nl-NL" sz="3600" dirty="0" smtClean="0">
                <a:solidFill>
                  <a:srgbClr val="FF0000"/>
                </a:solidFill>
              </a:rPr>
              <a:t>&gt;&gt; Lage stroomprijs, hoge export.</a:t>
            </a:r>
            <a:br>
              <a:rPr lang="nl-NL" sz="3600" dirty="0" smtClean="0">
                <a:solidFill>
                  <a:srgbClr val="FF0000"/>
                </a:solidFill>
              </a:rPr>
            </a:br>
            <a:r>
              <a:rPr lang="nl-NL" sz="3600" dirty="0" smtClean="0">
                <a:solidFill>
                  <a:srgbClr val="FF0000"/>
                </a:solidFill>
              </a:rPr>
              <a:t>Spekkoper Nederland neemt grootste deel af!</a:t>
            </a:r>
            <a:endParaRPr lang="nl-NL" sz="36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149" y="1196752"/>
            <a:ext cx="5983697" cy="4501011"/>
          </a:xfrm>
          <a:prstGeom prst="rect">
            <a:avLst/>
          </a:prstGeom>
        </p:spPr>
      </p:pic>
      <p:sp>
        <p:nvSpPr>
          <p:cNvPr id="8" name="PIJL-RECHTS 7"/>
          <p:cNvSpPr/>
          <p:nvPr/>
        </p:nvSpPr>
        <p:spPr>
          <a:xfrm>
            <a:off x="539552" y="3140968"/>
            <a:ext cx="1161597" cy="648072"/>
          </a:xfrm>
          <a:prstGeom prst="rightArrow">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05941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68658"/>
            <a:ext cx="8712968" cy="984078"/>
          </a:xfrm>
        </p:spPr>
        <p:txBody>
          <a:bodyPr>
            <a:noAutofit/>
          </a:bodyPr>
          <a:lstStyle/>
          <a:p>
            <a:r>
              <a:rPr lang="nl-NL" sz="3200" dirty="0" smtClean="0">
                <a:solidFill>
                  <a:srgbClr val="FF0000"/>
                </a:solidFill>
              </a:rPr>
              <a:t>Stroomoverschotten, gas &amp; WKK-centrale exploitatie onrendabel &gt;&gt; horror scenario</a:t>
            </a:r>
            <a:endParaRPr lang="nl-NL" sz="32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53" y="1107525"/>
            <a:ext cx="7339336" cy="4229100"/>
          </a:xfrm>
          <a:prstGeom prst="rect">
            <a:avLst/>
          </a:prstGeom>
        </p:spPr>
      </p:pic>
      <p:sp>
        <p:nvSpPr>
          <p:cNvPr id="8" name="Tekstvak 7"/>
          <p:cNvSpPr txBox="1"/>
          <p:nvPr/>
        </p:nvSpPr>
        <p:spPr>
          <a:xfrm>
            <a:off x="395536" y="5434340"/>
            <a:ext cx="8208912" cy="261610"/>
          </a:xfrm>
          <a:prstGeom prst="rect">
            <a:avLst/>
          </a:prstGeom>
          <a:noFill/>
        </p:spPr>
        <p:txBody>
          <a:bodyPr wrap="square" rtlCol="0">
            <a:spAutoFit/>
          </a:bodyPr>
          <a:lstStyle/>
          <a:p>
            <a:pPr algn="ctr"/>
            <a:r>
              <a:rPr lang="nl-NL" sz="1100" dirty="0">
                <a:solidFill>
                  <a:srgbClr val="0000FF"/>
                </a:solidFill>
              </a:rPr>
              <a:t>http://www.energeia.nl/preview/1941-Warmtelevering-WKCs-onhoudbaar-warmtenetten-moeten-alternatieven-zoeken.html</a:t>
            </a:r>
          </a:p>
        </p:txBody>
      </p:sp>
      <p:sp>
        <p:nvSpPr>
          <p:cNvPr id="13" name="Explosie 2 12"/>
          <p:cNvSpPr/>
          <p:nvPr/>
        </p:nvSpPr>
        <p:spPr>
          <a:xfrm>
            <a:off x="619500" y="5627739"/>
            <a:ext cx="2795906" cy="1238598"/>
          </a:xfrm>
          <a:prstGeom prst="irregularSeal2">
            <a:avLst/>
          </a:prstGeom>
          <a:solidFill>
            <a:srgbClr val="FFCCFF">
              <a:alpha val="60000"/>
            </a:srgbClr>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p:nvSpPr>
        <p:spPr>
          <a:xfrm rot="21263316">
            <a:off x="1045559" y="5897158"/>
            <a:ext cx="1866164" cy="707886"/>
          </a:xfrm>
          <a:prstGeom prst="rect">
            <a:avLst/>
          </a:prstGeom>
        </p:spPr>
        <p:txBody>
          <a:bodyPr wrap="square">
            <a:spAutoFit/>
          </a:bodyPr>
          <a:lstStyle/>
          <a:p>
            <a:pPr algn="ctr"/>
            <a:r>
              <a:rPr lang="nl-NL" sz="2000" i="1" dirty="0" smtClean="0"/>
              <a:t>Toekomst</a:t>
            </a:r>
          </a:p>
          <a:p>
            <a:pPr algn="ctr"/>
            <a:r>
              <a:rPr lang="nl-NL" sz="2000" i="1" dirty="0" smtClean="0"/>
              <a:t>ongewis!</a:t>
            </a:r>
            <a:endParaRPr lang="nl-NL" sz="2000" i="1" dirty="0"/>
          </a:p>
        </p:txBody>
      </p:sp>
      <p:cxnSp>
        <p:nvCxnSpPr>
          <p:cNvPr id="6" name="Rechte verbindingslijn met pijl 5"/>
          <p:cNvCxnSpPr/>
          <p:nvPr/>
        </p:nvCxnSpPr>
        <p:spPr>
          <a:xfrm>
            <a:off x="7092280" y="2924944"/>
            <a:ext cx="0" cy="29713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583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2875" y="1045332"/>
            <a:ext cx="3391125" cy="4389008"/>
          </a:xfrm>
        </p:spPr>
        <p:txBody>
          <a:bodyPr>
            <a:noAutofit/>
          </a:bodyPr>
          <a:lstStyle/>
          <a:p>
            <a:r>
              <a:rPr lang="nl-NL" sz="2400" dirty="0" smtClean="0"/>
              <a:t>Leveringscontract E.ON STEG – </a:t>
            </a:r>
            <a:r>
              <a:rPr lang="nl-NL" sz="2400" dirty="0" err="1" smtClean="0"/>
              <a:t>Vattenfall</a:t>
            </a:r>
            <a:r>
              <a:rPr lang="nl-NL" sz="2400" dirty="0" smtClean="0"/>
              <a:t>/NUON verlengd </a:t>
            </a:r>
            <a:r>
              <a:rPr lang="nl-NL" sz="2400" dirty="0" err="1" smtClean="0"/>
              <a:t>tm</a:t>
            </a:r>
            <a:r>
              <a:rPr lang="nl-NL" sz="2400" dirty="0" smtClean="0"/>
              <a:t>. 2020.</a:t>
            </a:r>
            <a:br>
              <a:rPr lang="nl-NL" sz="2400" dirty="0" smtClean="0"/>
            </a:br>
            <a:r>
              <a:rPr lang="nl-NL" sz="2400" dirty="0" smtClean="0"/>
              <a:t/>
            </a:r>
            <a:br>
              <a:rPr lang="nl-NL" sz="2400" dirty="0" smtClean="0"/>
            </a:br>
            <a:r>
              <a:rPr lang="nl-NL" sz="2400" dirty="0" smtClean="0"/>
              <a:t>Maar wat daarna?</a:t>
            </a:r>
            <a:br>
              <a:rPr lang="nl-NL" sz="2400" dirty="0" smtClean="0"/>
            </a:br>
            <a:r>
              <a:rPr lang="nl-NL" sz="2400" dirty="0" smtClean="0"/>
              <a:t>Vrij worstelen van V/N?</a:t>
            </a:r>
            <a:br>
              <a:rPr lang="nl-NL" sz="2400" dirty="0" smtClean="0"/>
            </a:br>
            <a:r>
              <a:rPr lang="nl-NL" sz="2400" dirty="0" smtClean="0"/>
              <a:t>Project basis?</a:t>
            </a:r>
            <a:br>
              <a:rPr lang="nl-NL" sz="2400" dirty="0" smtClean="0"/>
            </a:br>
            <a:r>
              <a:rPr lang="nl-NL" sz="2400" dirty="0" smtClean="0"/>
              <a:t>Collectief?</a:t>
            </a:r>
            <a:br>
              <a:rPr lang="nl-NL" sz="2400" dirty="0" smtClean="0"/>
            </a:br>
            <a:r>
              <a:rPr lang="nl-NL" sz="2400" dirty="0" smtClean="0"/>
              <a:t>Corporaties?</a:t>
            </a:r>
            <a:br>
              <a:rPr lang="nl-NL" sz="2400" dirty="0" smtClean="0"/>
            </a:br>
            <a:r>
              <a:rPr lang="nl-NL" sz="2400" dirty="0" smtClean="0"/>
              <a:t>Warmtepompen?</a:t>
            </a:r>
            <a:endParaRPr lang="nl-NL" sz="2400"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sp>
        <p:nvSpPr>
          <p:cNvPr id="8" name="Tekstvak 7"/>
          <p:cNvSpPr txBox="1"/>
          <p:nvPr/>
        </p:nvSpPr>
        <p:spPr>
          <a:xfrm>
            <a:off x="301791" y="5856274"/>
            <a:ext cx="3355807" cy="430887"/>
          </a:xfrm>
          <a:prstGeom prst="rect">
            <a:avLst/>
          </a:prstGeom>
          <a:noFill/>
        </p:spPr>
        <p:txBody>
          <a:bodyPr wrap="square" rtlCol="0">
            <a:spAutoFit/>
          </a:bodyPr>
          <a:lstStyle/>
          <a:p>
            <a:pPr algn="ctr"/>
            <a:r>
              <a:rPr lang="nl-NL" sz="1100" dirty="0">
                <a:solidFill>
                  <a:srgbClr val="0000FF"/>
                </a:solidFill>
              </a:rPr>
              <a:t>http://www.leidschdagblad.nl/regionaal/leidenenregio/article24127553.ece</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46" y="91225"/>
            <a:ext cx="5622029" cy="5565145"/>
          </a:xfrm>
          <a:prstGeom prst="rect">
            <a:avLst/>
          </a:prstGeom>
        </p:spPr>
      </p:pic>
      <p:sp>
        <p:nvSpPr>
          <p:cNvPr id="7" name="Tekstvak 6"/>
          <p:cNvSpPr txBox="1"/>
          <p:nvPr/>
        </p:nvSpPr>
        <p:spPr>
          <a:xfrm>
            <a:off x="6400800" y="91225"/>
            <a:ext cx="2203648" cy="954107"/>
          </a:xfrm>
          <a:prstGeom prst="rect">
            <a:avLst/>
          </a:prstGeom>
          <a:noFill/>
        </p:spPr>
        <p:txBody>
          <a:bodyPr wrap="square" rtlCol="0">
            <a:spAutoFit/>
          </a:bodyPr>
          <a:lstStyle/>
          <a:p>
            <a:pPr algn="ctr"/>
            <a:r>
              <a:rPr lang="nl-NL" sz="2800" dirty="0">
                <a:solidFill>
                  <a:srgbClr val="FF0000"/>
                </a:solidFill>
              </a:rPr>
              <a:t>Omineuze berichten</a:t>
            </a:r>
            <a:r>
              <a:rPr lang="nl-NL" sz="2800" dirty="0" smtClean="0">
                <a:solidFill>
                  <a:srgbClr val="FF0000"/>
                </a:solidFill>
              </a:rPr>
              <a:t>…</a:t>
            </a:r>
            <a:endParaRPr lang="nl-NL" sz="2800" dirty="0"/>
          </a:p>
        </p:txBody>
      </p:sp>
    </p:spTree>
    <p:extLst>
      <p:ext uri="{BB962C8B-B14F-4D97-AF65-F5344CB8AC3E}">
        <p14:creationId xmlns:p14="http://schemas.microsoft.com/office/powerpoint/2010/main" val="1277799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sp>
        <p:nvSpPr>
          <p:cNvPr id="8" name="Tekstvak 7"/>
          <p:cNvSpPr txBox="1"/>
          <p:nvPr/>
        </p:nvSpPr>
        <p:spPr>
          <a:xfrm>
            <a:off x="1558497" y="5434340"/>
            <a:ext cx="6099009" cy="261610"/>
          </a:xfrm>
          <a:prstGeom prst="rect">
            <a:avLst/>
          </a:prstGeom>
          <a:noFill/>
        </p:spPr>
        <p:txBody>
          <a:bodyPr wrap="square" rtlCol="0">
            <a:spAutoFit/>
          </a:bodyPr>
          <a:lstStyle/>
          <a:p>
            <a:pPr algn="ctr"/>
            <a:r>
              <a:rPr lang="nl-NL" sz="1100" dirty="0">
                <a:solidFill>
                  <a:srgbClr val="0000FF"/>
                </a:solidFill>
              </a:rPr>
              <a:t>http://nieuws.nuon.nl/nuon/nuon-en-e-on-zetten-samenwerking-voort</a:t>
            </a:r>
          </a:p>
        </p:txBody>
      </p:sp>
      <p:sp>
        <p:nvSpPr>
          <p:cNvPr id="10" name="Tekstvak 9"/>
          <p:cNvSpPr txBox="1"/>
          <p:nvPr/>
        </p:nvSpPr>
        <p:spPr>
          <a:xfrm>
            <a:off x="179512" y="188640"/>
            <a:ext cx="8856983" cy="584775"/>
          </a:xfrm>
          <a:prstGeom prst="rect">
            <a:avLst/>
          </a:prstGeom>
          <a:noFill/>
        </p:spPr>
        <p:txBody>
          <a:bodyPr wrap="square" rtlCol="0">
            <a:spAutoFit/>
          </a:bodyPr>
          <a:lstStyle/>
          <a:p>
            <a:pPr algn="ctr"/>
            <a:r>
              <a:rPr lang="nl-NL" sz="3200" dirty="0" smtClean="0">
                <a:solidFill>
                  <a:srgbClr val="FF0000"/>
                </a:solidFill>
              </a:rPr>
              <a:t>E.ON / NUON verlengen contract – wat daarna?</a:t>
            </a:r>
            <a:endParaRPr lang="nl-NL" sz="3200" dirty="0">
              <a:solidFill>
                <a:srgbClr val="FF0000"/>
              </a:solidFill>
            </a:endParaRPr>
          </a:p>
        </p:txBody>
      </p:sp>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63" y="764287"/>
            <a:ext cx="7153275" cy="4591050"/>
          </a:xfrm>
          <a:prstGeom prst="rect">
            <a:avLst/>
          </a:prstGeom>
        </p:spPr>
      </p:pic>
      <p:sp>
        <p:nvSpPr>
          <p:cNvPr id="11" name="Rechthoek 10"/>
          <p:cNvSpPr/>
          <p:nvPr/>
        </p:nvSpPr>
        <p:spPr>
          <a:xfrm>
            <a:off x="3131840" y="3356992"/>
            <a:ext cx="4896544"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39652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68658"/>
            <a:ext cx="8712968" cy="984078"/>
          </a:xfrm>
        </p:spPr>
        <p:txBody>
          <a:bodyPr>
            <a:noAutofit/>
          </a:bodyPr>
          <a:lstStyle/>
          <a:p>
            <a:r>
              <a:rPr lang="nl-NL" sz="3600" dirty="0" smtClean="0">
                <a:solidFill>
                  <a:srgbClr val="FF0000"/>
                </a:solidFill>
              </a:rPr>
              <a:t>“Stadsverwarming achterhaald”</a:t>
            </a:r>
            <a:endParaRPr lang="nl-NL" sz="36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052736"/>
            <a:ext cx="5695950" cy="4381500"/>
          </a:xfrm>
          <a:prstGeom prst="rect">
            <a:avLst/>
          </a:prstGeom>
        </p:spPr>
      </p:pic>
      <p:sp>
        <p:nvSpPr>
          <p:cNvPr id="6" name="Tekstvak 5"/>
          <p:cNvSpPr txBox="1"/>
          <p:nvPr/>
        </p:nvSpPr>
        <p:spPr>
          <a:xfrm>
            <a:off x="6084168" y="1052736"/>
            <a:ext cx="2808312" cy="2585323"/>
          </a:xfrm>
          <a:prstGeom prst="rect">
            <a:avLst/>
          </a:prstGeom>
          <a:noFill/>
        </p:spPr>
        <p:txBody>
          <a:bodyPr wrap="square" rtlCol="0">
            <a:spAutoFit/>
          </a:bodyPr>
          <a:lstStyle/>
          <a:p>
            <a:r>
              <a:rPr lang="nl-NL" dirty="0" smtClean="0"/>
              <a:t>Kritisch artikel van </a:t>
            </a:r>
            <a:r>
              <a:rPr lang="nl-NL" i="1" dirty="0" smtClean="0"/>
              <a:t>Jan Fokkema</a:t>
            </a:r>
            <a:r>
              <a:rPr lang="nl-NL" dirty="0" smtClean="0"/>
              <a:t>,  directeur </a:t>
            </a:r>
            <a:r>
              <a:rPr lang="nl-NL" dirty="0"/>
              <a:t>NEPROM (Vereniging van Nederlandse Projectontwikkeling Maatschappijen</a:t>
            </a:r>
            <a:r>
              <a:rPr lang="nl-NL" dirty="0" smtClean="0"/>
              <a:t>)</a:t>
            </a:r>
          </a:p>
          <a:p>
            <a:endParaRPr lang="nl-NL" dirty="0"/>
          </a:p>
          <a:p>
            <a:r>
              <a:rPr lang="nl-NL" sz="1200" dirty="0">
                <a:solidFill>
                  <a:srgbClr val="0000FF"/>
                </a:solidFill>
              </a:rPr>
              <a:t>http://www.cobouw.nl/nieuws/algemeen/2013/08/27/het-failliet-van-de-stadsverwarming</a:t>
            </a:r>
          </a:p>
        </p:txBody>
      </p:sp>
      <p:sp>
        <p:nvSpPr>
          <p:cNvPr id="7" name="Toelichting met afgeronde rechthoek 6"/>
          <p:cNvSpPr/>
          <p:nvPr/>
        </p:nvSpPr>
        <p:spPr>
          <a:xfrm>
            <a:off x="5946400" y="3736677"/>
            <a:ext cx="3090095" cy="936104"/>
          </a:xfrm>
          <a:prstGeom prst="wedgeRoundRectCallout">
            <a:avLst>
              <a:gd name="adj1" fmla="val -129455"/>
              <a:gd name="adj2" fmla="val -82542"/>
              <a:gd name="adj3" fmla="val 16667"/>
            </a:avLst>
          </a:prstGeom>
          <a:solidFill>
            <a:schemeClr val="accent3">
              <a:lumMod val="20000"/>
              <a:lumOff val="80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5947470" y="3789230"/>
            <a:ext cx="3203848" cy="830997"/>
          </a:xfrm>
          <a:prstGeom prst="rect">
            <a:avLst/>
          </a:prstGeom>
        </p:spPr>
        <p:txBody>
          <a:bodyPr wrap="square">
            <a:spAutoFit/>
          </a:bodyPr>
          <a:lstStyle/>
          <a:p>
            <a:r>
              <a:rPr lang="nl-NL" sz="1600" i="1" dirty="0" smtClean="0"/>
              <a:t>“… de </a:t>
            </a:r>
            <a:r>
              <a:rPr lang="nl-NL" sz="1600" i="1" dirty="0"/>
              <a:t>verplichte aansluiting op het warmtenet </a:t>
            </a:r>
            <a:r>
              <a:rPr lang="nl-NL" sz="1600" i="1" dirty="0" smtClean="0"/>
              <a:t>moet zo </a:t>
            </a:r>
            <a:r>
              <a:rPr lang="nl-NL" sz="1600" i="1" dirty="0"/>
              <a:t>snel mogelijk </a:t>
            </a:r>
            <a:r>
              <a:rPr lang="nl-NL" sz="1600" i="1" dirty="0" smtClean="0"/>
              <a:t>verdwijnen.”</a:t>
            </a:r>
            <a:endParaRPr lang="nl-NL" sz="1600" i="1" dirty="0"/>
          </a:p>
        </p:txBody>
      </p:sp>
      <p:sp>
        <p:nvSpPr>
          <p:cNvPr id="10" name="Explosie 2 9"/>
          <p:cNvSpPr/>
          <p:nvPr/>
        </p:nvSpPr>
        <p:spPr>
          <a:xfrm>
            <a:off x="251520" y="5476859"/>
            <a:ext cx="3096344" cy="1264509"/>
          </a:xfrm>
          <a:prstGeom prst="irregularSeal2">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rot="21263316">
            <a:off x="113353" y="5758219"/>
            <a:ext cx="3203848" cy="646331"/>
          </a:xfrm>
          <a:prstGeom prst="rect">
            <a:avLst/>
          </a:prstGeom>
        </p:spPr>
        <p:txBody>
          <a:bodyPr wrap="square">
            <a:spAutoFit/>
          </a:bodyPr>
          <a:lstStyle/>
          <a:p>
            <a:pPr algn="ctr"/>
            <a:r>
              <a:rPr lang="nl-NL" sz="3600" i="1" dirty="0" err="1" smtClean="0"/>
              <a:t>Teaser</a:t>
            </a:r>
            <a:endParaRPr lang="nl-NL" sz="3600" i="1" dirty="0"/>
          </a:p>
        </p:txBody>
      </p:sp>
    </p:spTree>
    <p:extLst>
      <p:ext uri="{BB962C8B-B14F-4D97-AF65-F5344CB8AC3E}">
        <p14:creationId xmlns:p14="http://schemas.microsoft.com/office/powerpoint/2010/main" val="3751278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68658"/>
            <a:ext cx="8784976" cy="739547"/>
          </a:xfrm>
        </p:spPr>
        <p:txBody>
          <a:bodyPr>
            <a:noAutofit/>
          </a:bodyPr>
          <a:lstStyle/>
          <a:p>
            <a:r>
              <a:rPr lang="nl-NL" sz="3200" dirty="0" smtClean="0">
                <a:solidFill>
                  <a:srgbClr val="FF0000"/>
                </a:solidFill>
              </a:rPr>
              <a:t>Problemen stadswarmte </a:t>
            </a:r>
            <a:r>
              <a:rPr lang="nl-NL" sz="3200" dirty="0" err="1" smtClean="0">
                <a:solidFill>
                  <a:srgbClr val="FF0000"/>
                </a:solidFill>
              </a:rPr>
              <a:t>beprijzing</a:t>
            </a:r>
            <a:r>
              <a:rPr lang="nl-NL" sz="3200" dirty="0" smtClean="0">
                <a:solidFill>
                  <a:srgbClr val="FF0000"/>
                </a:solidFill>
              </a:rPr>
              <a:t> steeds groter</a:t>
            </a:r>
            <a:endParaRPr lang="nl-NL" sz="32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sp>
        <p:nvSpPr>
          <p:cNvPr id="6" name="Tekstvak 5"/>
          <p:cNvSpPr txBox="1"/>
          <p:nvPr/>
        </p:nvSpPr>
        <p:spPr>
          <a:xfrm>
            <a:off x="5580112" y="874434"/>
            <a:ext cx="3312368" cy="4893647"/>
          </a:xfrm>
          <a:prstGeom prst="rect">
            <a:avLst/>
          </a:prstGeom>
          <a:noFill/>
        </p:spPr>
        <p:txBody>
          <a:bodyPr wrap="square" rtlCol="0">
            <a:spAutoFit/>
          </a:bodyPr>
          <a:lstStyle/>
          <a:p>
            <a:r>
              <a:rPr lang="nl-NL" dirty="0" err="1" smtClean="0"/>
              <a:t>Reeshof</a:t>
            </a:r>
            <a:r>
              <a:rPr lang="nl-NL" dirty="0" smtClean="0"/>
              <a:t> Tilburg claimt tientallen miljoenen Euro’s bij RWE/Essent wegens dubbele in rekening gebrachte aansluit tarieven.</a:t>
            </a:r>
          </a:p>
          <a:p>
            <a:endParaRPr lang="nl-NL" dirty="0"/>
          </a:p>
          <a:p>
            <a:r>
              <a:rPr lang="nl-NL" dirty="0" smtClean="0"/>
              <a:t>Netwerk is inmiddels verkocht aan PGGM, nieuwe leverancier “</a:t>
            </a:r>
            <a:r>
              <a:rPr lang="nl-NL" dirty="0" err="1" smtClean="0"/>
              <a:t>Ennatuurlijk</a:t>
            </a:r>
            <a:r>
              <a:rPr lang="nl-NL" dirty="0" smtClean="0"/>
              <a:t>”. Problemen alleen maar erger geworden.</a:t>
            </a:r>
          </a:p>
          <a:p>
            <a:endParaRPr lang="nl-NL" sz="2000" dirty="0"/>
          </a:p>
          <a:p>
            <a:r>
              <a:rPr lang="nl-NL" sz="2000" dirty="0" smtClean="0"/>
              <a:t>Betaald vastrecht Tilburg: </a:t>
            </a:r>
            <a:br>
              <a:rPr lang="nl-NL" sz="2000" dirty="0" smtClean="0"/>
            </a:br>
            <a:r>
              <a:rPr lang="nl-NL" sz="2000" dirty="0" smtClean="0">
                <a:solidFill>
                  <a:srgbClr val="FF0000"/>
                </a:solidFill>
              </a:rPr>
              <a:t>€ 610/jaar</a:t>
            </a:r>
            <a:r>
              <a:rPr lang="nl-NL" sz="2000" dirty="0" smtClean="0"/>
              <a:t> (2014)!!</a:t>
            </a:r>
          </a:p>
          <a:p>
            <a:endParaRPr lang="nl-NL" dirty="0"/>
          </a:p>
          <a:p>
            <a:r>
              <a:rPr lang="nl-NL" sz="1200" dirty="0">
                <a:solidFill>
                  <a:srgbClr val="0000FF"/>
                </a:solidFill>
                <a:hlinkClick r:id="rId3"/>
              </a:rPr>
              <a:t>http://</a:t>
            </a:r>
            <a:r>
              <a:rPr lang="nl-NL" sz="1200" dirty="0" smtClean="0">
                <a:solidFill>
                  <a:srgbClr val="0000FF"/>
                </a:solidFill>
                <a:hlinkClick r:id="rId3"/>
              </a:rPr>
              <a:t>nos.nl/video/601788-tilburgers-claimen-miljoenen-van-essent.html</a:t>
            </a:r>
            <a:endParaRPr lang="nl-NL" sz="1200" dirty="0" smtClean="0">
              <a:solidFill>
                <a:srgbClr val="0000FF"/>
              </a:solidFill>
            </a:endParaRPr>
          </a:p>
          <a:p>
            <a:endParaRPr lang="nl-NL" sz="1200" dirty="0" smtClean="0">
              <a:solidFill>
                <a:srgbClr val="0000FF"/>
              </a:solidFill>
            </a:endParaRPr>
          </a:p>
          <a:p>
            <a:r>
              <a:rPr lang="nl-NL" sz="1200" dirty="0">
                <a:solidFill>
                  <a:srgbClr val="0000FF"/>
                </a:solidFill>
                <a:hlinkClick r:id="rId4"/>
              </a:rPr>
              <a:t>http://</a:t>
            </a:r>
            <a:r>
              <a:rPr lang="nl-NL" sz="1200" dirty="0" smtClean="0">
                <a:solidFill>
                  <a:srgbClr val="0000FF"/>
                </a:solidFill>
                <a:hlinkClick r:id="rId4"/>
              </a:rPr>
              <a:t>www.reeshofwarmte.nl</a:t>
            </a:r>
            <a:endParaRPr lang="nl-NL" sz="1200" dirty="0">
              <a:solidFill>
                <a:srgbClr val="0000FF"/>
              </a:solidFill>
            </a:endParaRPr>
          </a:p>
          <a:p>
            <a:endParaRPr lang="nl-NL" sz="1200" dirty="0" smtClean="0">
              <a:solidFill>
                <a:srgbClr val="0000FF"/>
              </a:solidFill>
            </a:endParaRPr>
          </a:p>
          <a:p>
            <a:endParaRPr lang="nl-NL" sz="1200" dirty="0">
              <a:solidFill>
                <a:srgbClr val="0000FF"/>
              </a:solidFill>
            </a:endParaRPr>
          </a:p>
        </p:txBody>
      </p:sp>
      <p:sp>
        <p:nvSpPr>
          <p:cNvPr id="9" name="Rechthoek 8"/>
          <p:cNvSpPr/>
          <p:nvPr/>
        </p:nvSpPr>
        <p:spPr>
          <a:xfrm>
            <a:off x="272156" y="5738307"/>
            <a:ext cx="3203848" cy="923330"/>
          </a:xfrm>
          <a:prstGeom prst="rect">
            <a:avLst/>
          </a:prstGeom>
          <a:ln>
            <a:solidFill>
              <a:schemeClr val="tx1"/>
            </a:solidFill>
          </a:ln>
        </p:spPr>
        <p:txBody>
          <a:bodyPr wrap="square">
            <a:spAutoFit/>
          </a:bodyPr>
          <a:lstStyle/>
          <a:p>
            <a:r>
              <a:rPr lang="nl-NL" dirty="0" err="1" smtClean="0"/>
              <a:t>Joeri</a:t>
            </a:r>
            <a:r>
              <a:rPr lang="nl-NL" dirty="0" smtClean="0"/>
              <a:t> Haast (RHW): </a:t>
            </a:r>
            <a:r>
              <a:rPr lang="nl-NL" i="1" dirty="0" smtClean="0"/>
              <a:t>“Heel </a:t>
            </a:r>
            <a:r>
              <a:rPr lang="nl-NL" i="1" dirty="0"/>
              <a:t>de warmtewet is een farce. Tijd voor ouderwetse burgeractie</a:t>
            </a:r>
            <a:r>
              <a:rPr lang="nl-NL" i="1" dirty="0" smtClean="0"/>
              <a:t>.”</a:t>
            </a:r>
            <a:endParaRPr lang="nl-NL" i="1" dirty="0"/>
          </a:p>
        </p:txBody>
      </p:sp>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576" y="808205"/>
            <a:ext cx="5228158" cy="4668653"/>
          </a:xfrm>
          <a:prstGeom prst="rect">
            <a:avLst/>
          </a:prstGeom>
        </p:spPr>
      </p:pic>
      <p:sp>
        <p:nvSpPr>
          <p:cNvPr id="8" name="Wolkvormige toelichting 7"/>
          <p:cNvSpPr/>
          <p:nvPr/>
        </p:nvSpPr>
        <p:spPr>
          <a:xfrm rot="690443">
            <a:off x="2608068" y="1725731"/>
            <a:ext cx="2770465" cy="1317029"/>
          </a:xfrm>
          <a:prstGeom prst="cloudCallout">
            <a:avLst>
              <a:gd name="adj1" fmla="val -58390"/>
              <a:gd name="adj2" fmla="val 54803"/>
            </a:avLst>
          </a:prstGeom>
          <a:solidFill>
            <a:schemeClr val="accent2">
              <a:lumMod val="60000"/>
              <a:lumOff val="40000"/>
              <a:alpha val="37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rot="574559">
            <a:off x="2562991" y="1814513"/>
            <a:ext cx="2829678" cy="1077218"/>
          </a:xfrm>
          <a:prstGeom prst="rect">
            <a:avLst/>
          </a:prstGeom>
          <a:noFill/>
        </p:spPr>
        <p:txBody>
          <a:bodyPr wrap="square">
            <a:spAutoFit/>
          </a:bodyPr>
          <a:lstStyle/>
          <a:p>
            <a:pPr algn="ctr"/>
            <a:r>
              <a:rPr lang="nl-NL" sz="3200" i="1" dirty="0" smtClean="0">
                <a:solidFill>
                  <a:srgbClr val="FFFF00"/>
                </a:solidFill>
              </a:rPr>
              <a:t>“Duurzaam</a:t>
            </a:r>
          </a:p>
          <a:p>
            <a:pPr algn="ctr"/>
            <a:r>
              <a:rPr lang="nl-NL" sz="3200" i="1" dirty="0" smtClean="0">
                <a:solidFill>
                  <a:srgbClr val="FFFF00"/>
                </a:solidFill>
              </a:rPr>
              <a:t>en Duur”</a:t>
            </a:r>
            <a:endParaRPr lang="nl-NL" sz="3200" i="1" dirty="0">
              <a:solidFill>
                <a:srgbClr val="FFFF00"/>
              </a:solidFill>
            </a:endParaRPr>
          </a:p>
        </p:txBody>
      </p:sp>
    </p:spTree>
    <p:extLst>
      <p:ext uri="{BB962C8B-B14F-4D97-AF65-F5344CB8AC3E}">
        <p14:creationId xmlns:p14="http://schemas.microsoft.com/office/powerpoint/2010/main" val="2064099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187624" y="4685864"/>
            <a:ext cx="6984776" cy="307777"/>
          </a:xfrm>
          <a:prstGeom prst="rect">
            <a:avLst/>
          </a:prstGeom>
        </p:spPr>
        <p:txBody>
          <a:bodyPr wrap="square">
            <a:spAutoFit/>
          </a:bodyPr>
          <a:lstStyle/>
          <a:p>
            <a:r>
              <a:rPr lang="nl-NL" sz="1400" dirty="0">
                <a:solidFill>
                  <a:srgbClr val="0000FF"/>
                </a:solidFill>
              </a:rPr>
              <a:t>https://www.acm.nl/nl/publicaties/publicatie/13675/Prijs-voor-warmte-daalt-met-20-euro/</a:t>
            </a:r>
          </a:p>
        </p:txBody>
      </p:sp>
      <p:pic>
        <p:nvPicPr>
          <p:cNvPr id="9" name="Tijdelijke aanduiding voor inhoud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16632"/>
            <a:ext cx="6264696" cy="2739760"/>
          </a:xfrm>
        </p:spPr>
      </p:pic>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211" y="2877236"/>
            <a:ext cx="6368789" cy="1884983"/>
          </a:xfrm>
          <a:prstGeom prst="rect">
            <a:avLst/>
          </a:prstGeom>
        </p:spPr>
      </p:pic>
      <p:sp>
        <p:nvSpPr>
          <p:cNvPr id="11" name="Ovaal 10"/>
          <p:cNvSpPr/>
          <p:nvPr/>
        </p:nvSpPr>
        <p:spPr>
          <a:xfrm>
            <a:off x="3193174" y="3490994"/>
            <a:ext cx="108012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p:cNvSpPr/>
          <p:nvPr/>
        </p:nvSpPr>
        <p:spPr>
          <a:xfrm>
            <a:off x="5128115" y="3505864"/>
            <a:ext cx="108012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p:cNvSpPr/>
          <p:nvPr/>
        </p:nvSpPr>
        <p:spPr>
          <a:xfrm>
            <a:off x="7520764" y="3919848"/>
            <a:ext cx="1080120" cy="424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sp>
        <p:nvSpPr>
          <p:cNvPr id="2" name="Titel 1"/>
          <p:cNvSpPr>
            <a:spLocks noGrp="1"/>
          </p:cNvSpPr>
          <p:nvPr>
            <p:ph type="title"/>
          </p:nvPr>
        </p:nvSpPr>
        <p:spPr>
          <a:xfrm>
            <a:off x="2629807" y="548680"/>
            <a:ext cx="3610744" cy="850106"/>
          </a:xfrm>
        </p:spPr>
        <p:txBody>
          <a:bodyPr>
            <a:normAutofit fontScale="90000"/>
          </a:bodyPr>
          <a:lstStyle/>
          <a:p>
            <a:r>
              <a:rPr lang="nl-NL" dirty="0" smtClean="0">
                <a:solidFill>
                  <a:srgbClr val="FF0000"/>
                </a:solidFill>
              </a:rPr>
              <a:t>ACM </a:t>
            </a:r>
            <a:r>
              <a:rPr lang="nl-NL" dirty="0" err="1" smtClean="0">
                <a:solidFill>
                  <a:srgbClr val="FF0000"/>
                </a:solidFill>
              </a:rPr>
              <a:t>Hoax</a:t>
            </a:r>
            <a:r>
              <a:rPr lang="nl-NL" dirty="0" smtClean="0">
                <a:solidFill>
                  <a:srgbClr val="FF0000"/>
                </a:solidFill>
              </a:rPr>
              <a:t> 2015</a:t>
            </a:r>
            <a:endParaRPr lang="nl-NL" dirty="0">
              <a:solidFill>
                <a:srgbClr val="FF0000"/>
              </a:solidFill>
            </a:endParaRPr>
          </a:p>
        </p:txBody>
      </p:sp>
      <p:sp>
        <p:nvSpPr>
          <p:cNvPr id="15" name="Tekstvak 14"/>
          <p:cNvSpPr txBox="1"/>
          <p:nvPr/>
        </p:nvSpPr>
        <p:spPr>
          <a:xfrm>
            <a:off x="21196" y="3332051"/>
            <a:ext cx="3038636" cy="1323439"/>
          </a:xfrm>
          <a:prstGeom prst="rect">
            <a:avLst/>
          </a:prstGeom>
          <a:noFill/>
          <a:ln w="22225">
            <a:solidFill>
              <a:schemeClr val="tx1"/>
            </a:solidFill>
          </a:ln>
        </p:spPr>
        <p:txBody>
          <a:bodyPr wrap="square" rtlCol="0">
            <a:spAutoFit/>
          </a:bodyPr>
          <a:lstStyle/>
          <a:p>
            <a:r>
              <a:rPr lang="nl-NL" sz="1600" dirty="0" smtClean="0"/>
              <a:t>Vastrecht 2014  € 254 &gt;&gt;  </a:t>
            </a:r>
            <a:r>
              <a:rPr lang="nl-NL" sz="1600" b="1" dirty="0" smtClean="0">
                <a:solidFill>
                  <a:srgbClr val="FF0000"/>
                </a:solidFill>
              </a:rPr>
              <a:t>+10,94%</a:t>
            </a:r>
          </a:p>
          <a:p>
            <a:r>
              <a:rPr lang="nl-NL" sz="1600" dirty="0" smtClean="0"/>
              <a:t>GJ 2014 € 24,03 &gt;&gt;  </a:t>
            </a:r>
            <a:r>
              <a:rPr lang="nl-NL" sz="1600" dirty="0" smtClean="0">
                <a:solidFill>
                  <a:srgbClr val="FF0000"/>
                </a:solidFill>
              </a:rPr>
              <a:t>-5,78%</a:t>
            </a:r>
          </a:p>
          <a:p>
            <a:r>
              <a:rPr lang="nl-NL" sz="1600" dirty="0" smtClean="0"/>
              <a:t>EAB 2014 € 911,78 &gt;&gt; </a:t>
            </a:r>
            <a:r>
              <a:rPr lang="nl-NL" sz="1600" dirty="0" smtClean="0">
                <a:solidFill>
                  <a:srgbClr val="FF0000"/>
                </a:solidFill>
              </a:rPr>
              <a:t>+1,78%</a:t>
            </a:r>
          </a:p>
          <a:p>
            <a:r>
              <a:rPr lang="nl-NL" sz="1600" dirty="0" smtClean="0"/>
              <a:t>Meetdienst SV € 24,54 &gt; € 24,78 &gt;&gt; </a:t>
            </a:r>
            <a:r>
              <a:rPr lang="nl-NL" sz="1600" dirty="0" smtClean="0">
                <a:solidFill>
                  <a:srgbClr val="FF0000"/>
                </a:solidFill>
              </a:rPr>
              <a:t>+0,98%</a:t>
            </a:r>
            <a:endParaRPr lang="nl-NL" sz="1600" dirty="0">
              <a:solidFill>
                <a:srgbClr val="FF0000"/>
              </a:solidFill>
            </a:endParaRPr>
          </a:p>
        </p:txBody>
      </p:sp>
      <p:sp>
        <p:nvSpPr>
          <p:cNvPr id="16" name="Tekstvak 15"/>
          <p:cNvSpPr txBox="1"/>
          <p:nvPr/>
        </p:nvSpPr>
        <p:spPr>
          <a:xfrm>
            <a:off x="251520" y="5054854"/>
            <a:ext cx="8635668" cy="646331"/>
          </a:xfrm>
          <a:prstGeom prst="rect">
            <a:avLst/>
          </a:prstGeom>
          <a:noFill/>
        </p:spPr>
        <p:txBody>
          <a:bodyPr wrap="square" rtlCol="0">
            <a:spAutoFit/>
          </a:bodyPr>
          <a:lstStyle/>
          <a:p>
            <a:r>
              <a:rPr lang="nl-NL" dirty="0" smtClean="0"/>
              <a:t>NB: dit zijn MAX. tariefstellingen. Wat er uiteindelijk uit gaat komen (o.a. bij Nuon), incl. wat er voor </a:t>
            </a:r>
            <a:r>
              <a:rPr lang="nl-NL" dirty="0" err="1" smtClean="0"/>
              <a:t>afleverset</a:t>
            </a:r>
            <a:r>
              <a:rPr lang="nl-NL" dirty="0" smtClean="0"/>
              <a:t> gerekend gaat worden, is nog niet duidelijk! (8 jan. 2015)</a:t>
            </a:r>
            <a:endParaRPr lang="nl-NL" dirty="0"/>
          </a:p>
        </p:txBody>
      </p:sp>
    </p:spTree>
    <p:extLst>
      <p:ext uri="{BB962C8B-B14F-4D97-AF65-F5344CB8AC3E}">
        <p14:creationId xmlns:p14="http://schemas.microsoft.com/office/powerpoint/2010/main" val="2619610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sp>
        <p:nvSpPr>
          <p:cNvPr id="2" name="Titel 1"/>
          <p:cNvSpPr>
            <a:spLocks noGrp="1"/>
          </p:cNvSpPr>
          <p:nvPr>
            <p:ph type="title"/>
          </p:nvPr>
        </p:nvSpPr>
        <p:spPr>
          <a:xfrm>
            <a:off x="395536" y="260648"/>
            <a:ext cx="8352928" cy="1440160"/>
          </a:xfrm>
        </p:spPr>
        <p:txBody>
          <a:bodyPr>
            <a:normAutofit/>
          </a:bodyPr>
          <a:lstStyle/>
          <a:p>
            <a:r>
              <a:rPr lang="nl-NL" dirty="0" smtClean="0">
                <a:solidFill>
                  <a:srgbClr val="FF0000"/>
                </a:solidFill>
              </a:rPr>
              <a:t>ACM </a:t>
            </a:r>
            <a:r>
              <a:rPr lang="nl-NL" dirty="0" err="1" smtClean="0">
                <a:solidFill>
                  <a:srgbClr val="FF0000"/>
                </a:solidFill>
              </a:rPr>
              <a:t>Hoax</a:t>
            </a:r>
            <a:r>
              <a:rPr lang="nl-NL" dirty="0" smtClean="0">
                <a:solidFill>
                  <a:srgbClr val="FF0000"/>
                </a:solidFill>
              </a:rPr>
              <a:t> 2015</a:t>
            </a:r>
            <a:br>
              <a:rPr lang="nl-NL" dirty="0" smtClean="0">
                <a:solidFill>
                  <a:srgbClr val="FF0000"/>
                </a:solidFill>
              </a:rPr>
            </a:br>
            <a:r>
              <a:rPr lang="nl-NL" sz="2200" dirty="0" smtClean="0"/>
              <a:t>Uitwerking verschil </a:t>
            </a:r>
            <a:r>
              <a:rPr lang="nl-NL" sz="2200" dirty="0" err="1" smtClean="0"/>
              <a:t>t.o.v</a:t>
            </a:r>
            <a:r>
              <a:rPr lang="nl-NL" sz="2200" dirty="0" smtClean="0"/>
              <a:t> (al absurd verhoogde vastrechtwoeker) 2014</a:t>
            </a:r>
            <a:endParaRPr lang="nl-NL" sz="22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4864"/>
            <a:ext cx="9096375" cy="2771775"/>
          </a:xfrm>
          <a:prstGeom prst="rect">
            <a:avLst/>
          </a:prstGeom>
        </p:spPr>
      </p:pic>
    </p:spTree>
    <p:extLst>
      <p:ext uri="{BB962C8B-B14F-4D97-AF65-F5344CB8AC3E}">
        <p14:creationId xmlns:p14="http://schemas.microsoft.com/office/powerpoint/2010/main" val="1323984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38669"/>
            <a:ext cx="7540866" cy="5492452"/>
          </a:xfrm>
          <a:prstGeom prst="rect">
            <a:avLst/>
          </a:prstGeom>
        </p:spPr>
      </p:pic>
      <p:sp>
        <p:nvSpPr>
          <p:cNvPr id="6" name="Tekstvak 5"/>
          <p:cNvSpPr txBox="1"/>
          <p:nvPr/>
        </p:nvSpPr>
        <p:spPr>
          <a:xfrm>
            <a:off x="3079781" y="301795"/>
            <a:ext cx="6048672" cy="400110"/>
          </a:xfrm>
          <a:prstGeom prst="rect">
            <a:avLst/>
          </a:prstGeom>
          <a:noFill/>
        </p:spPr>
        <p:txBody>
          <a:bodyPr wrap="square" rtlCol="0">
            <a:spAutoFit/>
          </a:bodyPr>
          <a:lstStyle/>
          <a:p>
            <a:pPr algn="ctr"/>
            <a:r>
              <a:rPr lang="nl-NL" sz="2000" b="1" dirty="0" smtClean="0">
                <a:solidFill>
                  <a:srgbClr val="FF0000"/>
                </a:solidFill>
              </a:rPr>
              <a:t>De “fout” van gebruikmaking “gemiddeld verbruik”</a:t>
            </a:r>
            <a:endParaRPr lang="nl-NL" sz="2000" b="1" dirty="0">
              <a:solidFill>
                <a:srgbClr val="FF0000"/>
              </a:solidFill>
            </a:endParaRPr>
          </a:p>
        </p:txBody>
      </p:sp>
      <p:sp>
        <p:nvSpPr>
          <p:cNvPr id="7" name="Tekstvak 6"/>
          <p:cNvSpPr txBox="1"/>
          <p:nvPr/>
        </p:nvSpPr>
        <p:spPr>
          <a:xfrm>
            <a:off x="8008410" y="3936363"/>
            <a:ext cx="720080" cy="369332"/>
          </a:xfrm>
          <a:prstGeom prst="rect">
            <a:avLst/>
          </a:prstGeom>
          <a:noFill/>
        </p:spPr>
        <p:txBody>
          <a:bodyPr wrap="square" rtlCol="0">
            <a:spAutoFit/>
          </a:bodyPr>
          <a:lstStyle/>
          <a:p>
            <a:pPr algn="ctr"/>
            <a:r>
              <a:rPr lang="nl-NL" dirty="0" smtClean="0">
                <a:solidFill>
                  <a:srgbClr val="FF0000"/>
                </a:solidFill>
              </a:rPr>
              <a:t>66%</a:t>
            </a:r>
            <a:endParaRPr lang="nl-NL" dirty="0">
              <a:solidFill>
                <a:srgbClr val="FF0000"/>
              </a:solidFill>
            </a:endParaRPr>
          </a:p>
        </p:txBody>
      </p:sp>
      <p:sp>
        <p:nvSpPr>
          <p:cNvPr id="9" name="Tekstvak 8"/>
          <p:cNvSpPr txBox="1"/>
          <p:nvPr/>
        </p:nvSpPr>
        <p:spPr>
          <a:xfrm>
            <a:off x="8036245" y="4725144"/>
            <a:ext cx="720080" cy="369332"/>
          </a:xfrm>
          <a:prstGeom prst="rect">
            <a:avLst/>
          </a:prstGeom>
          <a:noFill/>
        </p:spPr>
        <p:txBody>
          <a:bodyPr wrap="square" rtlCol="0">
            <a:spAutoFit/>
          </a:bodyPr>
          <a:lstStyle/>
          <a:p>
            <a:pPr algn="ctr"/>
            <a:r>
              <a:rPr lang="nl-NL" dirty="0" smtClean="0">
                <a:solidFill>
                  <a:srgbClr val="FF0000"/>
                </a:solidFill>
              </a:rPr>
              <a:t>84%</a:t>
            </a:r>
            <a:endParaRPr lang="nl-NL" dirty="0">
              <a:solidFill>
                <a:srgbClr val="FF0000"/>
              </a:solidFill>
            </a:endParaRPr>
          </a:p>
        </p:txBody>
      </p:sp>
    </p:spTree>
    <p:extLst>
      <p:ext uri="{BB962C8B-B14F-4D97-AF65-F5344CB8AC3E}">
        <p14:creationId xmlns:p14="http://schemas.microsoft.com/office/powerpoint/2010/main" val="620967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68658"/>
            <a:ext cx="8784976" cy="739547"/>
          </a:xfrm>
        </p:spPr>
        <p:txBody>
          <a:bodyPr>
            <a:noAutofit/>
          </a:bodyPr>
          <a:lstStyle/>
          <a:p>
            <a:r>
              <a:rPr lang="nl-NL" sz="3200" dirty="0" smtClean="0">
                <a:solidFill>
                  <a:srgbClr val="FF0000"/>
                </a:solidFill>
              </a:rPr>
              <a:t>Alternatieven – warmtepompen div. opties</a:t>
            </a:r>
            <a:endParaRPr lang="nl-NL" sz="32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4435"/>
            <a:ext cx="2787676" cy="2582268"/>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861624"/>
            <a:ext cx="2816518" cy="2588508"/>
          </a:xfrm>
          <a:prstGeom prst="rect">
            <a:avLst/>
          </a:prstGeom>
        </p:spPr>
      </p:pic>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155" y="634363"/>
            <a:ext cx="3046845" cy="2822340"/>
          </a:xfrm>
          <a:prstGeom prst="rect">
            <a:avLst/>
          </a:prstGeom>
        </p:spPr>
      </p:pic>
      <p:sp>
        <p:nvSpPr>
          <p:cNvPr id="12" name="Tekstvak 11"/>
          <p:cNvSpPr txBox="1"/>
          <p:nvPr/>
        </p:nvSpPr>
        <p:spPr>
          <a:xfrm>
            <a:off x="207640" y="3450132"/>
            <a:ext cx="2392140" cy="523220"/>
          </a:xfrm>
          <a:prstGeom prst="rect">
            <a:avLst/>
          </a:prstGeom>
          <a:noFill/>
        </p:spPr>
        <p:txBody>
          <a:bodyPr wrap="square" rtlCol="0">
            <a:spAutoFit/>
          </a:bodyPr>
          <a:lstStyle/>
          <a:p>
            <a:pPr algn="ctr"/>
            <a:r>
              <a:rPr lang="nl-NL" sz="2800" dirty="0" smtClean="0"/>
              <a:t>Bron:  Lucht</a:t>
            </a:r>
            <a:endParaRPr lang="nl-NL" sz="2800" dirty="0"/>
          </a:p>
        </p:txBody>
      </p:sp>
      <p:sp>
        <p:nvSpPr>
          <p:cNvPr id="13" name="Tekstvak 12"/>
          <p:cNvSpPr txBox="1"/>
          <p:nvPr/>
        </p:nvSpPr>
        <p:spPr>
          <a:xfrm>
            <a:off x="3281893" y="3450132"/>
            <a:ext cx="2392140" cy="523220"/>
          </a:xfrm>
          <a:prstGeom prst="rect">
            <a:avLst/>
          </a:prstGeom>
          <a:noFill/>
        </p:spPr>
        <p:txBody>
          <a:bodyPr wrap="square" rtlCol="0">
            <a:spAutoFit/>
          </a:bodyPr>
          <a:lstStyle/>
          <a:p>
            <a:pPr algn="ctr"/>
            <a:r>
              <a:rPr lang="nl-NL" sz="2800" dirty="0" smtClean="0"/>
              <a:t>Bron:  Aarde</a:t>
            </a:r>
            <a:endParaRPr lang="nl-NL" sz="2800" dirty="0"/>
          </a:p>
        </p:txBody>
      </p:sp>
      <p:sp>
        <p:nvSpPr>
          <p:cNvPr id="14" name="Tekstvak 13"/>
          <p:cNvSpPr txBox="1"/>
          <p:nvPr/>
        </p:nvSpPr>
        <p:spPr>
          <a:xfrm>
            <a:off x="6434379" y="3450132"/>
            <a:ext cx="2392140" cy="523220"/>
          </a:xfrm>
          <a:prstGeom prst="rect">
            <a:avLst/>
          </a:prstGeom>
          <a:noFill/>
        </p:spPr>
        <p:txBody>
          <a:bodyPr wrap="square" rtlCol="0">
            <a:spAutoFit/>
          </a:bodyPr>
          <a:lstStyle/>
          <a:p>
            <a:pPr algn="ctr"/>
            <a:r>
              <a:rPr lang="nl-NL" sz="2800" dirty="0" smtClean="0"/>
              <a:t>Bron:  Water</a:t>
            </a:r>
            <a:endParaRPr lang="nl-NL" sz="2800" dirty="0"/>
          </a:p>
        </p:txBody>
      </p:sp>
      <p:sp>
        <p:nvSpPr>
          <p:cNvPr id="15" name="Tekstvak 14"/>
          <p:cNvSpPr txBox="1"/>
          <p:nvPr/>
        </p:nvSpPr>
        <p:spPr>
          <a:xfrm>
            <a:off x="3860347" y="4183692"/>
            <a:ext cx="5148064" cy="400110"/>
          </a:xfrm>
          <a:prstGeom prst="rect">
            <a:avLst/>
          </a:prstGeom>
          <a:noFill/>
        </p:spPr>
        <p:txBody>
          <a:bodyPr wrap="square" rtlCol="0">
            <a:spAutoFit/>
          </a:bodyPr>
          <a:lstStyle/>
          <a:p>
            <a:pPr algn="ctr"/>
            <a:r>
              <a:rPr lang="nl-NL" sz="2000" dirty="0">
                <a:solidFill>
                  <a:srgbClr val="0000FF"/>
                </a:solidFill>
              </a:rPr>
              <a:t>Illustraties © </a:t>
            </a:r>
            <a:r>
              <a:rPr lang="nl-NL" sz="2000" dirty="0" smtClean="0">
                <a:solidFill>
                  <a:srgbClr val="0000FF"/>
                </a:solidFill>
              </a:rPr>
              <a:t>www.warmtepompinstallateur.nl </a:t>
            </a:r>
            <a:endParaRPr lang="nl-NL" sz="2000" dirty="0">
              <a:solidFill>
                <a:srgbClr val="0000FF"/>
              </a:solidFill>
            </a:endParaRPr>
          </a:p>
        </p:txBody>
      </p:sp>
      <p:sp>
        <p:nvSpPr>
          <p:cNvPr id="16" name="Tekstvak 15"/>
          <p:cNvSpPr txBox="1"/>
          <p:nvPr/>
        </p:nvSpPr>
        <p:spPr>
          <a:xfrm>
            <a:off x="107504" y="3973352"/>
            <a:ext cx="3379324" cy="2862322"/>
          </a:xfrm>
          <a:prstGeom prst="rect">
            <a:avLst/>
          </a:prstGeom>
          <a:noFill/>
          <a:ln>
            <a:solidFill>
              <a:schemeClr val="tx1"/>
            </a:solidFill>
          </a:ln>
        </p:spPr>
        <p:txBody>
          <a:bodyPr wrap="square" rtlCol="0">
            <a:spAutoFit/>
          </a:bodyPr>
          <a:lstStyle/>
          <a:p>
            <a:r>
              <a:rPr lang="nl-NL" i="1" dirty="0" smtClean="0"/>
              <a:t>Decentraal</a:t>
            </a:r>
            <a:r>
              <a:rPr lang="nl-NL" dirty="0" smtClean="0"/>
              <a:t> / bottom-up Projectmatig /flexibel uitvoerbaar</a:t>
            </a:r>
          </a:p>
          <a:p>
            <a:r>
              <a:rPr lang="nl-NL" dirty="0" smtClean="0"/>
              <a:t>Vermindering vastrechtwoeker?</a:t>
            </a:r>
          </a:p>
          <a:p>
            <a:r>
              <a:rPr lang="nl-NL" dirty="0" smtClean="0"/>
              <a:t>Dreven bruikbaar!</a:t>
            </a:r>
          </a:p>
          <a:p>
            <a:endParaRPr lang="nl-NL" dirty="0"/>
          </a:p>
          <a:p>
            <a:r>
              <a:rPr lang="nl-NL" dirty="0" smtClean="0"/>
              <a:t>Investeringen!</a:t>
            </a:r>
          </a:p>
          <a:p>
            <a:r>
              <a:rPr lang="nl-NL" dirty="0" smtClean="0"/>
              <a:t>Afscheid SV aansluiting!</a:t>
            </a:r>
          </a:p>
          <a:p>
            <a:r>
              <a:rPr lang="nl-NL" dirty="0" smtClean="0"/>
              <a:t>Elektriciteit!</a:t>
            </a:r>
          </a:p>
          <a:p>
            <a:r>
              <a:rPr lang="nl-NL" dirty="0" smtClean="0"/>
              <a:t>Afscheid </a:t>
            </a:r>
            <a:r>
              <a:rPr lang="nl-NL" dirty="0" err="1" smtClean="0"/>
              <a:t>kookgas</a:t>
            </a:r>
            <a:r>
              <a:rPr lang="nl-NL" dirty="0" smtClean="0"/>
              <a:t>?</a:t>
            </a:r>
          </a:p>
          <a:p>
            <a:r>
              <a:rPr lang="nl-NL" dirty="0" smtClean="0"/>
              <a:t>Professionele begeleiding nodig!</a:t>
            </a:r>
            <a:endParaRPr lang="nl-NL" dirty="0"/>
          </a:p>
        </p:txBody>
      </p:sp>
    </p:spTree>
    <p:extLst>
      <p:ext uri="{BB962C8B-B14F-4D97-AF65-F5344CB8AC3E}">
        <p14:creationId xmlns:p14="http://schemas.microsoft.com/office/powerpoint/2010/main" val="19301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1520" y="942981"/>
            <a:ext cx="8712968" cy="4646260"/>
          </a:xfrm>
          <a:ln>
            <a:solidFill>
              <a:schemeClr val="tx1"/>
            </a:solidFill>
          </a:ln>
        </p:spPr>
        <p:txBody>
          <a:bodyPr>
            <a:noAutofit/>
          </a:bodyPr>
          <a:lstStyle/>
          <a:p>
            <a:r>
              <a:rPr lang="nl-NL" sz="2800" dirty="0" smtClean="0">
                <a:solidFill>
                  <a:srgbClr val="FF0000"/>
                </a:solidFill>
              </a:rPr>
              <a:t>1</a:t>
            </a:r>
            <a:r>
              <a:rPr lang="nl-NL" sz="2800" dirty="0" smtClean="0"/>
              <a:t> Burger </a:t>
            </a:r>
            <a:r>
              <a:rPr lang="nl-NL" sz="2800" dirty="0"/>
              <a:t>initiatief ter promotie van </a:t>
            </a:r>
            <a:r>
              <a:rPr lang="nl-NL" sz="2800" dirty="0" smtClean="0">
                <a:solidFill>
                  <a:srgbClr val="FF0000"/>
                </a:solidFill>
              </a:rPr>
              <a:t>zonnestroom </a:t>
            </a:r>
            <a:r>
              <a:rPr lang="nl-NL" sz="2800" dirty="0" smtClean="0"/>
              <a:t>(!) actief sinds 2000, website sinds 30 oktober 2004.</a:t>
            </a:r>
            <a:r>
              <a:rPr lang="nl-NL" sz="2800" dirty="0" smtClean="0">
                <a:solidFill>
                  <a:srgbClr val="FF0000"/>
                </a:solidFill>
              </a:rPr>
              <a:t/>
            </a:r>
            <a:br>
              <a:rPr lang="nl-NL" sz="2800" dirty="0" smtClean="0">
                <a:solidFill>
                  <a:srgbClr val="FF0000"/>
                </a:solidFill>
              </a:rPr>
            </a:br>
            <a:r>
              <a:rPr lang="nl-NL" sz="2800" dirty="0" smtClean="0">
                <a:solidFill>
                  <a:srgbClr val="FF0000"/>
                </a:solidFill>
              </a:rPr>
              <a:t>2 </a:t>
            </a:r>
            <a:r>
              <a:rPr lang="nl-NL" sz="2800" b="1" i="1" dirty="0" err="1" smtClean="0"/>
              <a:t>Full</a:t>
            </a:r>
            <a:r>
              <a:rPr lang="nl-NL" sz="2800" i="1" dirty="0" err="1" smtClean="0"/>
              <a:t>-time</a:t>
            </a:r>
            <a:r>
              <a:rPr lang="nl-NL" sz="2800" dirty="0" smtClean="0"/>
              <a:t> </a:t>
            </a:r>
            <a:r>
              <a:rPr lang="nl-NL" sz="2800" dirty="0"/>
              <a:t>bezig met analyses en markt </a:t>
            </a:r>
            <a:r>
              <a:rPr lang="nl-NL" sz="2800" dirty="0" smtClean="0"/>
              <a:t>rapportages.</a:t>
            </a:r>
            <a:r>
              <a:rPr lang="nl-NL" sz="2800" dirty="0"/>
              <a:t/>
            </a:r>
            <a:br>
              <a:rPr lang="nl-NL" sz="2800" dirty="0"/>
            </a:br>
            <a:r>
              <a:rPr lang="nl-NL" sz="2800" dirty="0" smtClean="0">
                <a:solidFill>
                  <a:srgbClr val="FF0000"/>
                </a:solidFill>
              </a:rPr>
              <a:t>3</a:t>
            </a:r>
            <a:r>
              <a:rPr lang="nl-NL" sz="2800" dirty="0" smtClean="0"/>
              <a:t> Centraal </a:t>
            </a:r>
            <a:r>
              <a:rPr lang="nl-NL" sz="2800" dirty="0"/>
              <a:t>Bureau van de Statistiek maakt gebruik van data PPV voor marktgroei </a:t>
            </a:r>
            <a:r>
              <a:rPr lang="nl-NL" sz="2800" dirty="0" smtClean="0"/>
              <a:t>schattingen.</a:t>
            </a:r>
            <a:r>
              <a:rPr lang="nl-NL" sz="2800" dirty="0"/>
              <a:t/>
            </a:r>
            <a:br>
              <a:rPr lang="nl-NL" sz="2800" dirty="0"/>
            </a:br>
            <a:r>
              <a:rPr lang="nl-NL" sz="2800" dirty="0" smtClean="0">
                <a:solidFill>
                  <a:srgbClr val="FF0000"/>
                </a:solidFill>
              </a:rPr>
              <a:t>4</a:t>
            </a:r>
            <a:r>
              <a:rPr lang="nl-NL" sz="2800" dirty="0" smtClean="0"/>
              <a:t> PPV wordt (al) </a:t>
            </a:r>
            <a:r>
              <a:rPr lang="nl-NL" sz="2800" i="1" dirty="0"/>
              <a:t>zwaar </a:t>
            </a:r>
            <a:r>
              <a:rPr lang="nl-NL" sz="2800" i="1" dirty="0" smtClean="0"/>
              <a:t>overvraagd </a:t>
            </a:r>
            <a:r>
              <a:rPr lang="nl-NL" sz="2800" dirty="0" smtClean="0"/>
              <a:t>op alle fronten.</a:t>
            </a:r>
            <a:r>
              <a:rPr lang="nl-NL" sz="2800" dirty="0"/>
              <a:t/>
            </a:r>
            <a:br>
              <a:rPr lang="nl-NL" sz="2800" dirty="0"/>
            </a:br>
            <a:r>
              <a:rPr lang="nl-NL" sz="2800" dirty="0" smtClean="0">
                <a:solidFill>
                  <a:srgbClr val="FF0000"/>
                </a:solidFill>
              </a:rPr>
              <a:t>5</a:t>
            </a:r>
            <a:r>
              <a:rPr lang="nl-NL" sz="2800" i="1" dirty="0" smtClean="0"/>
              <a:t> </a:t>
            </a:r>
            <a:r>
              <a:rPr lang="nl-NL" sz="2800" dirty="0" smtClean="0"/>
              <a:t>Stadswarmte </a:t>
            </a:r>
            <a:r>
              <a:rPr lang="nl-NL" sz="2800" dirty="0"/>
              <a:t>is een extreem </a:t>
            </a:r>
            <a:r>
              <a:rPr lang="nl-NL" sz="2800" b="1" dirty="0"/>
              <a:t>zwaar</a:t>
            </a:r>
            <a:r>
              <a:rPr lang="nl-NL" sz="2800" dirty="0"/>
              <a:t> </a:t>
            </a:r>
            <a:r>
              <a:rPr lang="nl-NL" sz="2800" dirty="0" smtClean="0"/>
              <a:t>en </a:t>
            </a:r>
            <a:r>
              <a:rPr lang="nl-NL" sz="2800" b="1" dirty="0" smtClean="0"/>
              <a:t>complex</a:t>
            </a:r>
            <a:r>
              <a:rPr lang="nl-NL" sz="2800" dirty="0" smtClean="0"/>
              <a:t> dossier. </a:t>
            </a:r>
            <a:r>
              <a:rPr lang="nl-NL" sz="2800" dirty="0"/>
              <a:t>I</a:t>
            </a:r>
            <a:r>
              <a:rPr lang="nl-NL" sz="2800" dirty="0" smtClean="0"/>
              <a:t>s </a:t>
            </a:r>
            <a:r>
              <a:rPr lang="nl-NL" sz="2800" dirty="0"/>
              <a:t>altijd een </a:t>
            </a:r>
            <a:r>
              <a:rPr lang="nl-NL" sz="2800" b="1" i="1" dirty="0"/>
              <a:t>“side-issue” </a:t>
            </a:r>
            <a:r>
              <a:rPr lang="nl-NL" sz="2800" dirty="0"/>
              <a:t>geweest, niet </a:t>
            </a:r>
            <a:r>
              <a:rPr lang="nl-NL" sz="2800" i="1" dirty="0"/>
              <a:t>“</a:t>
            </a:r>
            <a:r>
              <a:rPr lang="nl-NL" sz="2800" i="1" dirty="0" err="1"/>
              <a:t>core-business</a:t>
            </a:r>
            <a:r>
              <a:rPr lang="nl-NL" sz="2800" i="1" dirty="0"/>
              <a:t>” </a:t>
            </a:r>
            <a:r>
              <a:rPr lang="nl-NL" sz="2800" dirty="0" smtClean="0"/>
              <a:t>PPV.</a:t>
            </a:r>
            <a:r>
              <a:rPr lang="nl-NL" sz="2800" dirty="0"/>
              <a:t/>
            </a:r>
            <a:br>
              <a:rPr lang="nl-NL" sz="2800" dirty="0"/>
            </a:br>
            <a:r>
              <a:rPr lang="nl-NL" sz="2800" dirty="0" smtClean="0">
                <a:solidFill>
                  <a:srgbClr val="FF0000"/>
                </a:solidFill>
              </a:rPr>
              <a:t>6</a:t>
            </a:r>
            <a:r>
              <a:rPr lang="nl-NL" sz="2800" dirty="0" smtClean="0"/>
              <a:t> Moet </a:t>
            </a:r>
            <a:r>
              <a:rPr lang="nl-NL" sz="2800" dirty="0" err="1"/>
              <a:t>Stevenshof</a:t>
            </a:r>
            <a:r>
              <a:rPr lang="nl-NL" sz="2800" dirty="0"/>
              <a:t> </a:t>
            </a:r>
            <a:r>
              <a:rPr lang="nl-NL" sz="2800" dirty="0" smtClean="0"/>
              <a:t> </a:t>
            </a:r>
            <a:r>
              <a:rPr lang="nl-NL" sz="2800" b="1" i="1" dirty="0" smtClean="0"/>
              <a:t>zelf</a:t>
            </a:r>
            <a:r>
              <a:rPr lang="nl-NL" sz="2800" dirty="0" smtClean="0"/>
              <a:t>  gaan </a:t>
            </a:r>
            <a:r>
              <a:rPr lang="nl-NL" sz="2800" dirty="0"/>
              <a:t>trekken!! Specialisten en mankracht </a:t>
            </a:r>
            <a:r>
              <a:rPr lang="nl-NL" sz="2800" dirty="0" smtClean="0"/>
              <a:t>nodig. Er komt </a:t>
            </a:r>
            <a:r>
              <a:rPr lang="nl-NL" sz="2800" b="1" dirty="0" smtClean="0"/>
              <a:t>veel</a:t>
            </a:r>
            <a:r>
              <a:rPr lang="nl-NL" sz="2800" dirty="0" smtClean="0"/>
              <a:t> op ons af!</a:t>
            </a:r>
            <a:endParaRPr lang="nl-NL" sz="280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6862" y="5725916"/>
            <a:ext cx="5486400" cy="1162050"/>
          </a:xfrm>
          <a:prstGeom prst="rect">
            <a:avLst/>
          </a:prstGeom>
        </p:spPr>
      </p:pic>
      <p:sp>
        <p:nvSpPr>
          <p:cNvPr id="3" name="Tekstvak 2"/>
          <p:cNvSpPr txBox="1"/>
          <p:nvPr/>
        </p:nvSpPr>
        <p:spPr>
          <a:xfrm>
            <a:off x="1619672" y="19650"/>
            <a:ext cx="3240360" cy="923330"/>
          </a:xfrm>
          <a:prstGeom prst="rect">
            <a:avLst/>
          </a:prstGeom>
          <a:noFill/>
        </p:spPr>
        <p:txBody>
          <a:bodyPr wrap="square" rtlCol="0">
            <a:spAutoFit/>
          </a:bodyPr>
          <a:lstStyle/>
          <a:p>
            <a:pPr algn="ctr"/>
            <a:r>
              <a:rPr lang="nl-NL" sz="5400" dirty="0">
                <a:solidFill>
                  <a:srgbClr val="FF0000"/>
                </a:solidFill>
              </a:rPr>
              <a:t>Polder </a:t>
            </a:r>
            <a:r>
              <a:rPr lang="nl-NL" sz="5400" dirty="0" smtClean="0">
                <a:solidFill>
                  <a:srgbClr val="FF0000"/>
                </a:solidFill>
              </a:rPr>
              <a:t>PV</a:t>
            </a:r>
            <a:endParaRPr lang="nl-NL" sz="2800" dirty="0"/>
          </a:p>
        </p:txBody>
      </p:sp>
      <p:sp>
        <p:nvSpPr>
          <p:cNvPr id="5" name="Tekstvak 4"/>
          <p:cNvSpPr txBox="1"/>
          <p:nvPr/>
        </p:nvSpPr>
        <p:spPr>
          <a:xfrm>
            <a:off x="251520" y="5877272"/>
            <a:ext cx="3096344" cy="523220"/>
          </a:xfrm>
          <a:prstGeom prst="rect">
            <a:avLst/>
          </a:prstGeom>
          <a:noFill/>
        </p:spPr>
        <p:txBody>
          <a:bodyPr wrap="square" rtlCol="0">
            <a:spAutoFit/>
          </a:bodyPr>
          <a:lstStyle/>
          <a:p>
            <a:r>
              <a:rPr lang="nl-NL" sz="1400" dirty="0" smtClean="0"/>
              <a:t>PV  =  </a:t>
            </a:r>
            <a:r>
              <a:rPr lang="nl-NL" sz="1400" b="1" dirty="0" err="1" smtClean="0"/>
              <a:t>p</a:t>
            </a:r>
            <a:r>
              <a:rPr lang="nl-NL" sz="1400" dirty="0" err="1" smtClean="0"/>
              <a:t>hoto</a:t>
            </a:r>
            <a:r>
              <a:rPr lang="nl-NL" sz="1400" b="1" dirty="0" err="1" smtClean="0"/>
              <a:t>v</a:t>
            </a:r>
            <a:r>
              <a:rPr lang="nl-NL" sz="1400" dirty="0" err="1" smtClean="0"/>
              <a:t>oltaics</a:t>
            </a:r>
            <a:r>
              <a:rPr lang="nl-NL" sz="1400" dirty="0" smtClean="0"/>
              <a:t>  = “</a:t>
            </a:r>
            <a:r>
              <a:rPr lang="nl-NL" sz="1400" dirty="0" err="1" smtClean="0"/>
              <a:t>fotovoltaïsche</a:t>
            </a:r>
            <a:r>
              <a:rPr lang="nl-NL" sz="1400" dirty="0" smtClean="0"/>
              <a:t> opwekking van elektriciteit” </a:t>
            </a:r>
            <a:endParaRPr lang="nl-NL" sz="1400" dirty="0"/>
          </a:p>
        </p:txBody>
      </p:sp>
      <p:sp>
        <p:nvSpPr>
          <p:cNvPr id="6" name="Tekstvak 5"/>
          <p:cNvSpPr txBox="1"/>
          <p:nvPr/>
        </p:nvSpPr>
        <p:spPr>
          <a:xfrm>
            <a:off x="4724400" y="219705"/>
            <a:ext cx="2799928" cy="523220"/>
          </a:xfrm>
          <a:prstGeom prst="rect">
            <a:avLst/>
          </a:prstGeom>
          <a:noFill/>
        </p:spPr>
        <p:txBody>
          <a:bodyPr wrap="square" rtlCol="0">
            <a:spAutoFit/>
          </a:bodyPr>
          <a:lstStyle/>
          <a:p>
            <a:pPr algn="ctr"/>
            <a:r>
              <a:rPr lang="nl-NL" sz="2800" dirty="0" smtClean="0">
                <a:solidFill>
                  <a:srgbClr val="0000FF"/>
                </a:solidFill>
              </a:rPr>
              <a:t>www.polderpv.nl</a:t>
            </a:r>
            <a:endParaRPr lang="nl-NL" sz="2800" dirty="0">
              <a:solidFill>
                <a:srgbClr val="0000FF"/>
              </a:solidFill>
            </a:endParaRPr>
          </a:p>
        </p:txBody>
      </p:sp>
    </p:spTree>
    <p:extLst>
      <p:ext uri="{BB962C8B-B14F-4D97-AF65-F5344CB8AC3E}">
        <p14:creationId xmlns:p14="http://schemas.microsoft.com/office/powerpoint/2010/main" val="3914930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68658"/>
            <a:ext cx="8784976" cy="739547"/>
          </a:xfrm>
        </p:spPr>
        <p:txBody>
          <a:bodyPr>
            <a:noAutofit/>
          </a:bodyPr>
          <a:lstStyle/>
          <a:p>
            <a:r>
              <a:rPr lang="nl-NL" sz="3200" dirty="0" smtClean="0">
                <a:solidFill>
                  <a:srgbClr val="FF0000"/>
                </a:solidFill>
              </a:rPr>
              <a:t>Bestaand net – andere warmtebron input?</a:t>
            </a:r>
            <a:endParaRPr lang="nl-NL" sz="32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sp>
        <p:nvSpPr>
          <p:cNvPr id="15" name="Tekstvak 14"/>
          <p:cNvSpPr txBox="1"/>
          <p:nvPr/>
        </p:nvSpPr>
        <p:spPr>
          <a:xfrm>
            <a:off x="3275531" y="5218212"/>
            <a:ext cx="5792857" cy="338554"/>
          </a:xfrm>
          <a:prstGeom prst="rect">
            <a:avLst/>
          </a:prstGeom>
          <a:noFill/>
        </p:spPr>
        <p:txBody>
          <a:bodyPr wrap="square" rtlCol="0">
            <a:spAutoFit/>
          </a:bodyPr>
          <a:lstStyle/>
          <a:p>
            <a:pPr algn="ctr"/>
            <a:r>
              <a:rPr lang="nl-NL" sz="1600" dirty="0" smtClean="0">
                <a:solidFill>
                  <a:srgbClr val="0000FF"/>
                </a:solidFill>
              </a:rPr>
              <a:t>© </a:t>
            </a:r>
            <a:r>
              <a:rPr lang="nl-NL" sz="1600" dirty="0">
                <a:solidFill>
                  <a:srgbClr val="0000FF"/>
                </a:solidFill>
              </a:rPr>
              <a:t>http://</a:t>
            </a:r>
            <a:r>
              <a:rPr lang="nl-NL" sz="1600" dirty="0" smtClean="0">
                <a:solidFill>
                  <a:srgbClr val="0000FF"/>
                </a:solidFill>
              </a:rPr>
              <a:t>energiekpoelgeest.nl/stadsverwarming-poelgeest</a:t>
            </a:r>
            <a:endParaRPr lang="nl-NL" sz="1600" dirty="0">
              <a:solidFill>
                <a:srgbClr val="0000FF"/>
              </a:solidFill>
            </a:endParaRPr>
          </a:p>
        </p:txBody>
      </p:sp>
      <p:sp>
        <p:nvSpPr>
          <p:cNvPr id="16" name="Tekstvak 15"/>
          <p:cNvSpPr txBox="1"/>
          <p:nvPr/>
        </p:nvSpPr>
        <p:spPr>
          <a:xfrm>
            <a:off x="107504" y="1116110"/>
            <a:ext cx="3168027" cy="5355312"/>
          </a:xfrm>
          <a:prstGeom prst="rect">
            <a:avLst/>
          </a:prstGeom>
          <a:noFill/>
          <a:ln>
            <a:solidFill>
              <a:schemeClr val="tx1"/>
            </a:solidFill>
          </a:ln>
        </p:spPr>
        <p:txBody>
          <a:bodyPr wrap="square" rtlCol="0">
            <a:spAutoFit/>
          </a:bodyPr>
          <a:lstStyle/>
          <a:p>
            <a:r>
              <a:rPr lang="nl-NL" i="1" dirty="0" smtClean="0"/>
              <a:t>Centraal</a:t>
            </a:r>
            <a:r>
              <a:rPr lang="nl-NL" dirty="0" smtClean="0"/>
              <a:t> / top-down</a:t>
            </a:r>
          </a:p>
          <a:p>
            <a:r>
              <a:rPr lang="nl-NL" dirty="0" smtClean="0"/>
              <a:t>Vastrechtwoeker blijft</a:t>
            </a:r>
          </a:p>
          <a:p>
            <a:r>
              <a:rPr lang="nl-NL" dirty="0" smtClean="0"/>
              <a:t>Bronnen? Waar? Hoe?</a:t>
            </a:r>
          </a:p>
          <a:p>
            <a:r>
              <a:rPr lang="nl-NL" dirty="0" smtClean="0"/>
              <a:t>“Bescherming” Warmtewet</a:t>
            </a:r>
          </a:p>
          <a:p>
            <a:r>
              <a:rPr lang="nl-NL" dirty="0"/>
              <a:t>Bestaand net</a:t>
            </a:r>
          </a:p>
          <a:p>
            <a:endParaRPr lang="nl-NL" dirty="0" smtClean="0"/>
          </a:p>
          <a:p>
            <a:r>
              <a:rPr lang="nl-NL" dirty="0" smtClean="0"/>
              <a:t>Investeringen warmtebronnen!</a:t>
            </a:r>
          </a:p>
          <a:p>
            <a:r>
              <a:rPr lang="nl-NL" dirty="0" smtClean="0"/>
              <a:t>Wie investeert en hoe wordt dat verhaald?</a:t>
            </a:r>
          </a:p>
          <a:p>
            <a:r>
              <a:rPr lang="nl-NL" dirty="0" smtClean="0"/>
              <a:t>Afhankelijkheid groot buitenlands e-bedrijf gecontinueerd</a:t>
            </a:r>
          </a:p>
          <a:p>
            <a:r>
              <a:rPr lang="nl-NL" dirty="0" smtClean="0"/>
              <a:t>Zeggenschap </a:t>
            </a:r>
            <a:r>
              <a:rPr lang="nl-NL" dirty="0" err="1" smtClean="0"/>
              <a:t>fragenswürdig</a:t>
            </a:r>
            <a:endParaRPr lang="nl-NL" dirty="0"/>
          </a:p>
          <a:p>
            <a:r>
              <a:rPr lang="nl-NL" dirty="0" smtClean="0"/>
              <a:t>Geen controle over uitvoering</a:t>
            </a:r>
          </a:p>
          <a:p>
            <a:r>
              <a:rPr lang="nl-NL" dirty="0"/>
              <a:t>Veroudering oud </a:t>
            </a:r>
            <a:r>
              <a:rPr lang="nl-NL" dirty="0" smtClean="0"/>
              <a:t>net</a:t>
            </a:r>
            <a:r>
              <a:rPr lang="nl-NL" dirty="0"/>
              <a:t> </a:t>
            </a:r>
            <a:r>
              <a:rPr lang="nl-NL" dirty="0" smtClean="0"/>
              <a:t>&gt; potentieel (zeer) hoog kostenplaatje vervanging!</a:t>
            </a:r>
          </a:p>
          <a:p>
            <a:endParaRPr lang="nl-NL" dirty="0"/>
          </a:p>
          <a:p>
            <a:r>
              <a:rPr lang="nl-NL" dirty="0" smtClean="0">
                <a:solidFill>
                  <a:srgbClr val="FF0000"/>
                </a:solidFill>
              </a:rPr>
              <a:t>VEILIGHEID</a:t>
            </a:r>
            <a:r>
              <a:rPr lang="nl-NL" dirty="0" smtClean="0"/>
              <a:t> (lekken !)</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292" y="764704"/>
            <a:ext cx="5553096" cy="4377726"/>
          </a:xfrm>
          <a:prstGeom prst="rect">
            <a:avLst/>
          </a:prstGeom>
        </p:spPr>
      </p:pic>
      <p:sp>
        <p:nvSpPr>
          <p:cNvPr id="3" name="Tekstvak 2"/>
          <p:cNvSpPr txBox="1"/>
          <p:nvPr/>
        </p:nvSpPr>
        <p:spPr>
          <a:xfrm>
            <a:off x="3995936" y="2185530"/>
            <a:ext cx="1684784" cy="369332"/>
          </a:xfrm>
          <a:prstGeom prst="rect">
            <a:avLst/>
          </a:prstGeom>
          <a:noFill/>
        </p:spPr>
        <p:txBody>
          <a:bodyPr wrap="square" rtlCol="0">
            <a:spAutoFit/>
          </a:bodyPr>
          <a:lstStyle/>
          <a:p>
            <a:pPr algn="ctr"/>
            <a:r>
              <a:rPr lang="nl-NL" b="1" dirty="0" smtClean="0"/>
              <a:t>Leeuwenhoek</a:t>
            </a:r>
            <a:endParaRPr lang="nl-NL" b="1" dirty="0"/>
          </a:p>
        </p:txBody>
      </p:sp>
      <p:sp>
        <p:nvSpPr>
          <p:cNvPr id="8" name="Tekstvak 7"/>
          <p:cNvSpPr txBox="1"/>
          <p:nvPr/>
        </p:nvSpPr>
        <p:spPr>
          <a:xfrm>
            <a:off x="3275531" y="3799392"/>
            <a:ext cx="1684784" cy="369332"/>
          </a:xfrm>
          <a:prstGeom prst="rect">
            <a:avLst/>
          </a:prstGeom>
          <a:noFill/>
        </p:spPr>
        <p:txBody>
          <a:bodyPr wrap="square" rtlCol="0">
            <a:spAutoFit/>
          </a:bodyPr>
          <a:lstStyle/>
          <a:p>
            <a:pPr algn="ctr"/>
            <a:r>
              <a:rPr lang="nl-NL" b="1" dirty="0" err="1" smtClean="0"/>
              <a:t>Stevenshof</a:t>
            </a:r>
            <a:endParaRPr lang="nl-NL" b="1" dirty="0"/>
          </a:p>
        </p:txBody>
      </p:sp>
      <p:sp>
        <p:nvSpPr>
          <p:cNvPr id="9" name="Tekstvak 8"/>
          <p:cNvSpPr txBox="1"/>
          <p:nvPr/>
        </p:nvSpPr>
        <p:spPr>
          <a:xfrm>
            <a:off x="7020272" y="4581128"/>
            <a:ext cx="1684784" cy="369332"/>
          </a:xfrm>
          <a:prstGeom prst="rect">
            <a:avLst/>
          </a:prstGeom>
          <a:noFill/>
        </p:spPr>
        <p:txBody>
          <a:bodyPr wrap="square" rtlCol="0">
            <a:spAutoFit/>
          </a:bodyPr>
          <a:lstStyle/>
          <a:p>
            <a:pPr algn="ctr"/>
            <a:r>
              <a:rPr lang="nl-NL" b="1" dirty="0" err="1" smtClean="0"/>
              <a:t>Roomburg</a:t>
            </a:r>
            <a:endParaRPr lang="nl-NL" b="1" dirty="0"/>
          </a:p>
        </p:txBody>
      </p:sp>
      <p:sp>
        <p:nvSpPr>
          <p:cNvPr id="10" name="Tekstvak 9"/>
          <p:cNvSpPr txBox="1"/>
          <p:nvPr/>
        </p:nvSpPr>
        <p:spPr>
          <a:xfrm>
            <a:off x="5657591" y="800690"/>
            <a:ext cx="2137048" cy="646331"/>
          </a:xfrm>
          <a:prstGeom prst="rect">
            <a:avLst/>
          </a:prstGeom>
          <a:noFill/>
        </p:spPr>
        <p:txBody>
          <a:bodyPr wrap="square" rtlCol="0">
            <a:spAutoFit/>
          </a:bodyPr>
          <a:lstStyle/>
          <a:p>
            <a:pPr algn="ctr"/>
            <a:r>
              <a:rPr lang="nl-NL" b="1" dirty="0" smtClean="0"/>
              <a:t>Broek- en </a:t>
            </a:r>
            <a:r>
              <a:rPr lang="nl-NL" b="1" dirty="0" err="1" smtClean="0"/>
              <a:t>Simontjespolder</a:t>
            </a:r>
            <a:endParaRPr lang="nl-NL" b="1" dirty="0"/>
          </a:p>
        </p:txBody>
      </p:sp>
      <p:sp>
        <p:nvSpPr>
          <p:cNvPr id="11" name="Tekstvak 10"/>
          <p:cNvSpPr txBox="1"/>
          <p:nvPr/>
        </p:nvSpPr>
        <p:spPr>
          <a:xfrm>
            <a:off x="7471645" y="923646"/>
            <a:ext cx="1684784" cy="1446550"/>
          </a:xfrm>
          <a:prstGeom prst="rect">
            <a:avLst/>
          </a:prstGeom>
          <a:noFill/>
        </p:spPr>
        <p:txBody>
          <a:bodyPr wrap="square" rtlCol="0">
            <a:spAutoFit/>
          </a:bodyPr>
          <a:lstStyle/>
          <a:p>
            <a:pPr algn="ctr"/>
            <a:r>
              <a:rPr lang="nl-NL" b="1" dirty="0" smtClean="0"/>
              <a:t>Merenwijk:</a:t>
            </a:r>
          </a:p>
          <a:p>
            <a:pPr algn="ctr"/>
            <a:r>
              <a:rPr lang="nl-NL" sz="1400" b="1" dirty="0" smtClean="0"/>
              <a:t>Donken</a:t>
            </a:r>
          </a:p>
          <a:p>
            <a:pPr algn="ctr"/>
            <a:r>
              <a:rPr lang="nl-NL" sz="1400" b="1" dirty="0" smtClean="0"/>
              <a:t>Vogels</a:t>
            </a:r>
          </a:p>
          <a:p>
            <a:pPr algn="ctr"/>
            <a:r>
              <a:rPr lang="nl-NL" sz="1400" b="1" dirty="0" err="1" smtClean="0"/>
              <a:t>Rodes</a:t>
            </a:r>
            <a:endParaRPr lang="nl-NL" sz="1400" b="1" dirty="0" smtClean="0"/>
          </a:p>
          <a:p>
            <a:pPr algn="ctr"/>
            <a:r>
              <a:rPr lang="nl-NL" sz="1400" b="1" dirty="0" smtClean="0"/>
              <a:t>Banken</a:t>
            </a:r>
          </a:p>
          <a:p>
            <a:pPr algn="ctr"/>
            <a:r>
              <a:rPr lang="nl-NL" sz="1400" b="1" dirty="0" smtClean="0"/>
              <a:t>Tuinen</a:t>
            </a:r>
            <a:endParaRPr lang="nl-NL" sz="1400" b="1" dirty="0"/>
          </a:p>
        </p:txBody>
      </p:sp>
      <p:sp>
        <p:nvSpPr>
          <p:cNvPr id="12" name="Tekstvak 11"/>
          <p:cNvSpPr txBox="1"/>
          <p:nvPr/>
        </p:nvSpPr>
        <p:spPr>
          <a:xfrm>
            <a:off x="5883723" y="2307236"/>
            <a:ext cx="1684784" cy="646331"/>
          </a:xfrm>
          <a:prstGeom prst="rect">
            <a:avLst/>
          </a:prstGeom>
          <a:noFill/>
        </p:spPr>
        <p:txBody>
          <a:bodyPr wrap="square" rtlCol="0">
            <a:spAutoFit/>
          </a:bodyPr>
          <a:lstStyle/>
          <a:p>
            <a:pPr algn="ctr"/>
            <a:r>
              <a:rPr lang="nl-NL" b="1" dirty="0" smtClean="0"/>
              <a:t>Nieuwbouw gasfabriek</a:t>
            </a:r>
            <a:endParaRPr lang="nl-NL" b="1" dirty="0"/>
          </a:p>
        </p:txBody>
      </p:sp>
      <p:sp>
        <p:nvSpPr>
          <p:cNvPr id="13" name="Tekstvak 12"/>
          <p:cNvSpPr txBox="1"/>
          <p:nvPr/>
        </p:nvSpPr>
        <p:spPr>
          <a:xfrm>
            <a:off x="7794638" y="3416205"/>
            <a:ext cx="910417" cy="369332"/>
          </a:xfrm>
          <a:prstGeom prst="rect">
            <a:avLst/>
          </a:prstGeom>
          <a:noFill/>
        </p:spPr>
        <p:txBody>
          <a:bodyPr wrap="square" rtlCol="0">
            <a:spAutoFit/>
          </a:bodyPr>
          <a:lstStyle/>
          <a:p>
            <a:pPr algn="ctr"/>
            <a:r>
              <a:rPr lang="nl-NL" b="1" dirty="0" err="1" smtClean="0"/>
              <a:t>L’dorp</a:t>
            </a:r>
            <a:endParaRPr lang="nl-NL" b="1" dirty="0"/>
          </a:p>
        </p:txBody>
      </p:sp>
    </p:spTree>
    <p:extLst>
      <p:ext uri="{BB962C8B-B14F-4D97-AF65-F5344CB8AC3E}">
        <p14:creationId xmlns:p14="http://schemas.microsoft.com/office/powerpoint/2010/main" val="682015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68658"/>
            <a:ext cx="8784976" cy="739547"/>
          </a:xfrm>
        </p:spPr>
        <p:txBody>
          <a:bodyPr>
            <a:noAutofit/>
          </a:bodyPr>
          <a:lstStyle/>
          <a:p>
            <a:r>
              <a:rPr lang="nl-NL" sz="3200" dirty="0" smtClean="0">
                <a:solidFill>
                  <a:srgbClr val="FF0000"/>
                </a:solidFill>
              </a:rPr>
              <a:t>… of nog véél groter, “megalomaan” &amp; “fossiel” ???</a:t>
            </a:r>
            <a:endParaRPr lang="nl-NL" sz="32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sp>
        <p:nvSpPr>
          <p:cNvPr id="15" name="Tekstvak 14"/>
          <p:cNvSpPr txBox="1"/>
          <p:nvPr/>
        </p:nvSpPr>
        <p:spPr>
          <a:xfrm>
            <a:off x="3095673" y="5218212"/>
            <a:ext cx="5792857" cy="338554"/>
          </a:xfrm>
          <a:prstGeom prst="rect">
            <a:avLst/>
          </a:prstGeom>
          <a:noFill/>
        </p:spPr>
        <p:txBody>
          <a:bodyPr wrap="square" rtlCol="0">
            <a:spAutoFit/>
          </a:bodyPr>
          <a:lstStyle/>
          <a:p>
            <a:pPr algn="ctr"/>
            <a:r>
              <a:rPr lang="nl-NL" sz="1600" dirty="0" smtClean="0">
                <a:solidFill>
                  <a:srgbClr val="0000FF"/>
                </a:solidFill>
              </a:rPr>
              <a:t>© </a:t>
            </a:r>
            <a:r>
              <a:rPr lang="nl-NL" sz="1600" dirty="0">
                <a:solidFill>
                  <a:srgbClr val="0000FF"/>
                </a:solidFill>
              </a:rPr>
              <a:t>http://</a:t>
            </a:r>
            <a:r>
              <a:rPr lang="nl-NL" sz="1600" dirty="0" smtClean="0">
                <a:solidFill>
                  <a:srgbClr val="0000FF"/>
                </a:solidFill>
              </a:rPr>
              <a:t>energiekpoelgeest.nl/stadsverwarming-poelgeest</a:t>
            </a:r>
            <a:endParaRPr lang="nl-NL" sz="1600" dirty="0">
              <a:solidFill>
                <a:srgbClr val="0000FF"/>
              </a:solidFill>
            </a:endParaRPr>
          </a:p>
        </p:txBody>
      </p:sp>
      <p:sp>
        <p:nvSpPr>
          <p:cNvPr id="16" name="Tekstvak 15"/>
          <p:cNvSpPr txBox="1"/>
          <p:nvPr/>
        </p:nvSpPr>
        <p:spPr>
          <a:xfrm>
            <a:off x="197687" y="970895"/>
            <a:ext cx="2502103" cy="4247317"/>
          </a:xfrm>
          <a:prstGeom prst="rect">
            <a:avLst/>
          </a:prstGeom>
          <a:noFill/>
          <a:ln>
            <a:solidFill>
              <a:schemeClr val="tx1"/>
            </a:solidFill>
          </a:ln>
        </p:spPr>
        <p:txBody>
          <a:bodyPr wrap="square" rtlCol="0">
            <a:spAutoFit/>
          </a:bodyPr>
          <a:lstStyle/>
          <a:p>
            <a:r>
              <a:rPr lang="nl-NL" i="1" dirty="0" smtClean="0"/>
              <a:t>Plannen voor enorm </a:t>
            </a:r>
            <a:r>
              <a:rPr lang="nl-NL" b="1" i="1" dirty="0" smtClean="0"/>
              <a:t>warmte netwerk </a:t>
            </a:r>
            <a:r>
              <a:rPr lang="nl-NL" i="1" dirty="0" smtClean="0"/>
              <a:t>Zuid-Holland, waarbij zowel fossiele bronnen (</a:t>
            </a:r>
            <a:r>
              <a:rPr lang="nl-NL" i="1" dirty="0" err="1" smtClean="0"/>
              <a:t>Botlek</a:t>
            </a:r>
            <a:r>
              <a:rPr lang="nl-NL" i="1" dirty="0" smtClean="0"/>
              <a:t>, Maasvlakte!) als “duurzame” van verschillend kaliber zouden kunnen </a:t>
            </a:r>
            <a:r>
              <a:rPr lang="nl-NL" i="1" dirty="0" err="1" smtClean="0"/>
              <a:t>invoeden</a:t>
            </a:r>
            <a:r>
              <a:rPr lang="nl-NL" i="1" dirty="0" smtClean="0"/>
              <a:t> (incl. geothermie, biomassa gestookt, etc.)…</a:t>
            </a:r>
          </a:p>
          <a:p>
            <a:endParaRPr lang="nl-NL" i="1" dirty="0"/>
          </a:p>
          <a:p>
            <a:r>
              <a:rPr lang="nl-NL" i="1" dirty="0" smtClean="0"/>
              <a:t>“Inspraak” </a:t>
            </a:r>
            <a:r>
              <a:rPr lang="nl-NL" i="1" dirty="0" err="1" smtClean="0"/>
              <a:t>Stevenshof</a:t>
            </a:r>
            <a:r>
              <a:rPr lang="nl-NL" i="1" dirty="0" smtClean="0"/>
              <a:t> lijkt in zo’n monster project een illusie…</a:t>
            </a:r>
            <a:endParaRPr lang="nl-NL" dirty="0" smtClean="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788706"/>
            <a:ext cx="6152572" cy="4429506"/>
          </a:xfrm>
          <a:prstGeom prst="rect">
            <a:avLst/>
          </a:prstGeom>
        </p:spPr>
      </p:pic>
      <p:sp>
        <p:nvSpPr>
          <p:cNvPr id="4" name="Ovaal 3"/>
          <p:cNvSpPr/>
          <p:nvPr/>
        </p:nvSpPr>
        <p:spPr>
          <a:xfrm>
            <a:off x="6948264" y="1124744"/>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4333559" y="2449497"/>
            <a:ext cx="1008112" cy="369332"/>
          </a:xfrm>
          <a:prstGeom prst="rect">
            <a:avLst/>
          </a:prstGeom>
          <a:noFill/>
        </p:spPr>
        <p:txBody>
          <a:bodyPr wrap="square" rtlCol="0">
            <a:spAutoFit/>
          </a:bodyPr>
          <a:lstStyle/>
          <a:p>
            <a:pPr algn="ctr"/>
            <a:r>
              <a:rPr lang="nl-NL" dirty="0" smtClean="0"/>
              <a:t>Fossiel</a:t>
            </a:r>
            <a:endParaRPr lang="nl-NL" dirty="0"/>
          </a:p>
        </p:txBody>
      </p:sp>
      <p:sp>
        <p:nvSpPr>
          <p:cNvPr id="10" name="Tekstvak 9"/>
          <p:cNvSpPr txBox="1"/>
          <p:nvPr/>
        </p:nvSpPr>
        <p:spPr>
          <a:xfrm>
            <a:off x="6078519" y="3933056"/>
            <a:ext cx="1008112" cy="369332"/>
          </a:xfrm>
          <a:prstGeom prst="rect">
            <a:avLst/>
          </a:prstGeom>
          <a:noFill/>
        </p:spPr>
        <p:txBody>
          <a:bodyPr wrap="square" rtlCol="0">
            <a:spAutoFit/>
          </a:bodyPr>
          <a:lstStyle/>
          <a:p>
            <a:pPr algn="ctr"/>
            <a:r>
              <a:rPr lang="nl-NL" dirty="0" smtClean="0"/>
              <a:t>Fossiel</a:t>
            </a:r>
            <a:endParaRPr lang="nl-NL" dirty="0"/>
          </a:p>
        </p:txBody>
      </p:sp>
      <p:sp>
        <p:nvSpPr>
          <p:cNvPr id="6" name="Tekstvak 5"/>
          <p:cNvSpPr txBox="1"/>
          <p:nvPr/>
        </p:nvSpPr>
        <p:spPr>
          <a:xfrm>
            <a:off x="3984727" y="858778"/>
            <a:ext cx="1800200" cy="1200329"/>
          </a:xfrm>
          <a:prstGeom prst="rect">
            <a:avLst/>
          </a:prstGeom>
          <a:noFill/>
        </p:spPr>
        <p:txBody>
          <a:bodyPr wrap="square" rtlCol="0">
            <a:spAutoFit/>
          </a:bodyPr>
          <a:lstStyle/>
          <a:p>
            <a:pPr algn="ctr"/>
            <a:r>
              <a:rPr lang="nl-NL" dirty="0" smtClean="0">
                <a:solidFill>
                  <a:srgbClr val="FF0000"/>
                </a:solidFill>
              </a:rPr>
              <a:t>E.ON MPP1-2 kolen 1.040 MW</a:t>
            </a:r>
          </a:p>
          <a:p>
            <a:pPr algn="ctr"/>
            <a:r>
              <a:rPr lang="nl-NL" dirty="0" smtClean="0">
                <a:solidFill>
                  <a:srgbClr val="FF0000"/>
                </a:solidFill>
              </a:rPr>
              <a:t>MPP3 kolen nieuw 1.070 MW</a:t>
            </a:r>
            <a:endParaRPr lang="nl-NL" dirty="0">
              <a:solidFill>
                <a:srgbClr val="FF0000"/>
              </a:solidFill>
            </a:endParaRPr>
          </a:p>
        </p:txBody>
      </p:sp>
      <p:cxnSp>
        <p:nvCxnSpPr>
          <p:cNvPr id="9" name="Rechte verbindingslijn met pijl 8"/>
          <p:cNvCxnSpPr>
            <a:endCxn id="7" idx="0"/>
          </p:cNvCxnSpPr>
          <p:nvPr/>
        </p:nvCxnSpPr>
        <p:spPr>
          <a:xfrm flipH="1">
            <a:off x="4837615" y="2059107"/>
            <a:ext cx="94425" cy="3903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96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68659"/>
            <a:ext cx="8784976" cy="552030"/>
          </a:xfrm>
        </p:spPr>
        <p:txBody>
          <a:bodyPr>
            <a:noAutofit/>
          </a:bodyPr>
          <a:lstStyle/>
          <a:p>
            <a:r>
              <a:rPr lang="nl-NL" sz="3600" dirty="0" smtClean="0">
                <a:solidFill>
                  <a:srgbClr val="FF0000"/>
                </a:solidFill>
              </a:rPr>
              <a:t>Conclusies</a:t>
            </a:r>
            <a:endParaRPr lang="nl-NL" sz="36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sp>
        <p:nvSpPr>
          <p:cNvPr id="16" name="Tekstvak 15"/>
          <p:cNvSpPr txBox="1"/>
          <p:nvPr/>
        </p:nvSpPr>
        <p:spPr>
          <a:xfrm>
            <a:off x="127364" y="692696"/>
            <a:ext cx="8823626" cy="4893647"/>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nl-NL" sz="2400" dirty="0" smtClean="0"/>
              <a:t>Heel wat te overpeinzen</a:t>
            </a:r>
          </a:p>
          <a:p>
            <a:pPr marL="285750" indent="-285750">
              <a:buFont typeface="Arial" panose="020B0604020202020204" pitchFamily="34" charset="0"/>
              <a:buChar char="•"/>
            </a:pPr>
            <a:r>
              <a:rPr lang="nl-NL" sz="2400" dirty="0" smtClean="0"/>
              <a:t>Warmtewet is een </a:t>
            </a:r>
            <a:r>
              <a:rPr lang="nl-NL" sz="2400" i="1" dirty="0" smtClean="0">
                <a:solidFill>
                  <a:srgbClr val="FF0000"/>
                </a:solidFill>
              </a:rPr>
              <a:t>farce</a:t>
            </a:r>
          </a:p>
          <a:p>
            <a:pPr marL="285750" indent="-285750">
              <a:buFont typeface="Arial" panose="020B0604020202020204" pitchFamily="34" charset="0"/>
              <a:buChar char="•"/>
            </a:pPr>
            <a:r>
              <a:rPr lang="nl-NL" sz="2400" dirty="0" smtClean="0"/>
              <a:t>Vastrechtwoeker ondragelijk geworden. Per 1-1-2015 NOG HOGER</a:t>
            </a:r>
          </a:p>
          <a:p>
            <a:pPr marL="285750" indent="-285750">
              <a:buFont typeface="Arial" panose="020B0604020202020204" pitchFamily="34" charset="0"/>
              <a:buChar char="•"/>
            </a:pPr>
            <a:r>
              <a:rPr lang="nl-NL" sz="2400" dirty="0" smtClean="0"/>
              <a:t>E.ON STEG centrale wordt vroeg of laat verkocht / </a:t>
            </a:r>
            <a:r>
              <a:rPr lang="nl-NL" sz="2400" dirty="0" err="1" smtClean="0"/>
              <a:t>afgestoten</a:t>
            </a:r>
            <a:r>
              <a:rPr lang="nl-NL" sz="2400" dirty="0" smtClean="0"/>
              <a:t> &gt;&gt; Groot Probleem!</a:t>
            </a:r>
          </a:p>
          <a:p>
            <a:pPr marL="285750" indent="-285750">
              <a:buFont typeface="Arial" panose="020B0604020202020204" pitchFamily="34" charset="0"/>
              <a:buChar char="•"/>
            </a:pPr>
            <a:r>
              <a:rPr lang="nl-NL" sz="2400" dirty="0" smtClean="0"/>
              <a:t>Mensen uit </a:t>
            </a:r>
            <a:r>
              <a:rPr lang="nl-NL" sz="2400" dirty="0" err="1" smtClean="0"/>
              <a:t>Stevenshof</a:t>
            </a:r>
            <a:r>
              <a:rPr lang="nl-NL" sz="2400" dirty="0" smtClean="0"/>
              <a:t> / Leiden moeten zich op consequenties gaan storten</a:t>
            </a:r>
          </a:p>
          <a:p>
            <a:pPr marL="285750" indent="-285750">
              <a:buFont typeface="Arial" panose="020B0604020202020204" pitchFamily="34" charset="0"/>
              <a:buChar char="•"/>
            </a:pPr>
            <a:r>
              <a:rPr lang="nl-NL" sz="2400" dirty="0" smtClean="0"/>
              <a:t>Oproep via Wijkraad?</a:t>
            </a:r>
          </a:p>
          <a:p>
            <a:pPr marL="285750" indent="-285750">
              <a:buFont typeface="Arial" panose="020B0604020202020204" pitchFamily="34" charset="0"/>
              <a:buChar char="•"/>
            </a:pPr>
            <a:r>
              <a:rPr lang="nl-NL" sz="2400" dirty="0" smtClean="0"/>
              <a:t>Polder PV gaat dit omvangrijke &amp; complexe dossier </a:t>
            </a:r>
            <a:r>
              <a:rPr lang="nl-NL" sz="2400" b="1" dirty="0" smtClean="0"/>
              <a:t>NIET</a:t>
            </a:r>
            <a:r>
              <a:rPr lang="nl-NL" sz="2400" dirty="0" smtClean="0"/>
              <a:t> trekken</a:t>
            </a:r>
          </a:p>
          <a:p>
            <a:pPr marL="285750" indent="-285750">
              <a:buFont typeface="Arial" panose="020B0604020202020204" pitchFamily="34" charset="0"/>
              <a:buChar char="•"/>
            </a:pPr>
            <a:r>
              <a:rPr lang="nl-NL" sz="2400" dirty="0" smtClean="0"/>
              <a:t>Polder PV kan wel cijfermatige input (blijven) leveren</a:t>
            </a:r>
          </a:p>
          <a:p>
            <a:pPr marL="285750" indent="-285750">
              <a:buFont typeface="Arial" panose="020B0604020202020204" pitchFamily="34" charset="0"/>
              <a:buChar char="•"/>
            </a:pPr>
            <a:r>
              <a:rPr lang="nl-NL" sz="2400" dirty="0" smtClean="0"/>
              <a:t>Bij géén initiatief uit de wijk trekt </a:t>
            </a:r>
            <a:r>
              <a:rPr lang="nl-NL" sz="2400" dirty="0" err="1" smtClean="0"/>
              <a:t>Vattenfall</a:t>
            </a:r>
            <a:r>
              <a:rPr lang="nl-NL" sz="2400" dirty="0" smtClean="0"/>
              <a:t> initiatief naar zich toe</a:t>
            </a:r>
          </a:p>
          <a:p>
            <a:pPr marL="285750" indent="-285750">
              <a:buFont typeface="Arial" panose="020B0604020202020204" pitchFamily="34" charset="0"/>
              <a:buChar char="•"/>
            </a:pPr>
            <a:r>
              <a:rPr lang="nl-NL" sz="2400" dirty="0" smtClean="0"/>
              <a:t>Dan kan </a:t>
            </a:r>
            <a:r>
              <a:rPr lang="nl-NL" sz="2400" dirty="0" err="1" smtClean="0"/>
              <a:t>Stevenshof</a:t>
            </a:r>
            <a:r>
              <a:rPr lang="nl-NL" sz="2400" dirty="0" smtClean="0"/>
              <a:t> hoogstens in de marge een wijzertje verzetten</a:t>
            </a:r>
          </a:p>
          <a:p>
            <a:pPr marL="285750" indent="-285750">
              <a:buFont typeface="Arial" panose="020B0604020202020204" pitchFamily="34" charset="0"/>
              <a:buChar char="•"/>
            </a:pPr>
            <a:r>
              <a:rPr lang="nl-NL" sz="2400" dirty="0" smtClean="0"/>
              <a:t>Invloed in laatste scenario marginaal en niet in voordeel </a:t>
            </a:r>
            <a:r>
              <a:rPr lang="nl-NL" sz="2400" dirty="0" err="1" smtClean="0"/>
              <a:t>Stevenshof</a:t>
            </a:r>
            <a:endParaRPr lang="nl-NL" sz="2400" dirty="0" smtClean="0"/>
          </a:p>
        </p:txBody>
      </p:sp>
    </p:spTree>
    <p:extLst>
      <p:ext uri="{BB962C8B-B14F-4D97-AF65-F5344CB8AC3E}">
        <p14:creationId xmlns:p14="http://schemas.microsoft.com/office/powerpoint/2010/main" val="84939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68659"/>
            <a:ext cx="8784976" cy="552030"/>
          </a:xfrm>
        </p:spPr>
        <p:txBody>
          <a:bodyPr>
            <a:noAutofit/>
          </a:bodyPr>
          <a:lstStyle/>
          <a:p>
            <a:r>
              <a:rPr lang="nl-NL" sz="3600" dirty="0" err="1" smtClean="0"/>
              <a:t>Much</a:t>
            </a:r>
            <a:r>
              <a:rPr lang="nl-NL" sz="3600" dirty="0" smtClean="0"/>
              <a:t> </a:t>
            </a:r>
            <a:r>
              <a:rPr lang="nl-NL" sz="3600" dirty="0" err="1" smtClean="0"/>
              <a:t>to</a:t>
            </a:r>
            <a:r>
              <a:rPr lang="nl-NL" sz="3600" dirty="0" smtClean="0"/>
              <a:t> do - </a:t>
            </a:r>
            <a:r>
              <a:rPr lang="nl-NL" sz="3600" dirty="0" err="1" smtClean="0"/>
              <a:t>prioritize</a:t>
            </a:r>
            <a:endParaRPr lang="nl-NL" sz="3600"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sp>
        <p:nvSpPr>
          <p:cNvPr id="16" name="Tekstvak 15"/>
          <p:cNvSpPr txBox="1"/>
          <p:nvPr/>
        </p:nvSpPr>
        <p:spPr>
          <a:xfrm>
            <a:off x="127364" y="692696"/>
            <a:ext cx="8823626" cy="5324535"/>
          </a:xfrm>
          <a:prstGeom prst="rect">
            <a:avLst/>
          </a:prstGeom>
          <a:noFill/>
          <a:ln>
            <a:noFill/>
          </a:ln>
        </p:spPr>
        <p:txBody>
          <a:bodyPr wrap="square" rtlCol="0">
            <a:spAutoFit/>
          </a:bodyPr>
          <a:lstStyle/>
          <a:p>
            <a:pPr marL="285750" indent="-285750">
              <a:buFont typeface="Arial" panose="020B0604020202020204" pitchFamily="34" charset="0"/>
              <a:buChar char="•"/>
            </a:pPr>
            <a:r>
              <a:rPr lang="nl-NL" sz="2000" dirty="0" smtClean="0"/>
              <a:t>Zelf prioriteiten (gaan) stellen, wat kun je aan, hoeveel tijd kun je er in steken?</a:t>
            </a:r>
          </a:p>
          <a:p>
            <a:pPr marL="285750" indent="-285750">
              <a:buFont typeface="Arial" panose="020B0604020202020204" pitchFamily="34" charset="0"/>
              <a:buChar char="•"/>
            </a:pPr>
            <a:r>
              <a:rPr lang="nl-NL" sz="2000" dirty="0" smtClean="0"/>
              <a:t>Goed inlezen in de materie. Die is veelkoppig, complex, en – soms – heftig.</a:t>
            </a:r>
          </a:p>
          <a:p>
            <a:pPr marL="285750" indent="-285750">
              <a:buFont typeface="Arial" panose="020B0604020202020204" pitchFamily="34" charset="0"/>
              <a:buChar char="•"/>
            </a:pPr>
            <a:r>
              <a:rPr lang="nl-NL" sz="2000" dirty="0" smtClean="0"/>
              <a:t>Doe niet alles, er ís al heel veel kennis, er is al veel gedaan. </a:t>
            </a:r>
            <a:r>
              <a:rPr lang="nl-NL" sz="2000" dirty="0" err="1" smtClean="0"/>
              <a:t>Use</a:t>
            </a:r>
            <a:r>
              <a:rPr lang="nl-NL" sz="2000" dirty="0" smtClean="0"/>
              <a:t> </a:t>
            </a:r>
            <a:r>
              <a:rPr lang="nl-NL" sz="2000" dirty="0" err="1" smtClean="0"/>
              <a:t>it</a:t>
            </a:r>
            <a:r>
              <a:rPr lang="nl-NL" sz="2000" dirty="0" smtClean="0"/>
              <a:t>!</a:t>
            </a:r>
          </a:p>
          <a:p>
            <a:pPr marL="285750" indent="-285750">
              <a:buFont typeface="Arial" panose="020B0604020202020204" pitchFamily="34" charset="0"/>
              <a:buChar char="•"/>
            </a:pPr>
            <a:r>
              <a:rPr lang="nl-NL" sz="2000" dirty="0" smtClean="0"/>
              <a:t>.</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endParaRPr lang="nl-NL" sz="2000" dirty="0" smtClean="0"/>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endParaRPr lang="nl-NL" sz="2000" dirty="0" smtClean="0"/>
          </a:p>
          <a:p>
            <a:pPr marL="285750" indent="-285750">
              <a:buFont typeface="Arial" panose="020B0604020202020204" pitchFamily="34" charset="0"/>
              <a:buChar char="•"/>
            </a:pPr>
            <a:endParaRPr lang="nl-NL" sz="2000" dirty="0" smtClean="0"/>
          </a:p>
          <a:p>
            <a:endParaRPr lang="nl-NL" sz="2000" dirty="0"/>
          </a:p>
          <a:p>
            <a:pPr marL="285750" indent="-285750">
              <a:buFont typeface="Arial" panose="020B0604020202020204" pitchFamily="34" charset="0"/>
              <a:buChar char="•"/>
            </a:pPr>
            <a:r>
              <a:rPr lang="nl-NL" sz="2000" dirty="0"/>
              <a:t>Hoorzitting Tweede Kamer 4 </a:t>
            </a:r>
            <a:r>
              <a:rPr lang="nl-NL" sz="2000" dirty="0" smtClean="0"/>
              <a:t>februari 2015.</a:t>
            </a:r>
            <a:endParaRPr lang="nl-NL" sz="2000" dirty="0"/>
          </a:p>
          <a:p>
            <a:pPr marL="285750" indent="-285750">
              <a:buFont typeface="Arial" panose="020B0604020202020204" pitchFamily="34" charset="0"/>
              <a:buChar char="•"/>
            </a:pPr>
            <a:r>
              <a:rPr lang="nl-NL" sz="2000" dirty="0" smtClean="0"/>
              <a:t>Probeer krachten te verzamelen in gemeente Leiden. Goed letten op </a:t>
            </a:r>
            <a:r>
              <a:rPr lang="nl-NL" sz="2000" i="1" dirty="0" smtClean="0"/>
              <a:t>belangenverstrengeling</a:t>
            </a:r>
            <a:r>
              <a:rPr lang="nl-NL" sz="2000" dirty="0" smtClean="0"/>
              <a:t>, “tegenstanders” hebben zeer grote netwerken!!</a:t>
            </a:r>
          </a:p>
          <a:p>
            <a:pPr marL="285750" indent="-285750">
              <a:buFont typeface="Arial" panose="020B0604020202020204" pitchFamily="34" charset="0"/>
              <a:buChar char="•"/>
            </a:pPr>
            <a:r>
              <a:rPr lang="nl-NL" sz="2000" dirty="0" err="1" smtClean="0"/>
              <a:t>Roomburg</a:t>
            </a:r>
            <a:r>
              <a:rPr lang="nl-NL" sz="2000" dirty="0" smtClean="0"/>
              <a:t>, </a:t>
            </a:r>
            <a:r>
              <a:rPr lang="nl-NL" sz="2000" dirty="0" err="1" smtClean="0"/>
              <a:t>Schouwenhove</a:t>
            </a:r>
            <a:r>
              <a:rPr lang="nl-NL" sz="2000" dirty="0" smtClean="0"/>
              <a:t>, Leeuwenhoek, etc.</a:t>
            </a:r>
          </a:p>
          <a:p>
            <a:pPr marL="285750" indent="-285750">
              <a:buFont typeface="Arial" panose="020B0604020202020204" pitchFamily="34" charset="0"/>
              <a:buChar char="•"/>
            </a:pPr>
            <a:r>
              <a:rPr lang="nl-NL" sz="2000" dirty="0" smtClean="0"/>
              <a:t>Neem contact op met </a:t>
            </a:r>
            <a:r>
              <a:rPr lang="nl-NL" sz="2000" dirty="0" err="1" smtClean="0"/>
              <a:t>Reeshofwarmte</a:t>
            </a:r>
            <a:r>
              <a:rPr lang="nl-NL" sz="2000" dirty="0" smtClean="0"/>
              <a:t> (Tilburg), Vereniging Eigen Huis (</a:t>
            </a:r>
            <a:r>
              <a:rPr lang="nl-NL" sz="2000" dirty="0" err="1" smtClean="0"/>
              <a:t>Umlauf</a:t>
            </a:r>
            <a:r>
              <a:rPr lang="nl-NL" sz="2000" dirty="0" smtClean="0"/>
              <a:t>!), Woonbond, Consumentenbond,  ga netwerken.</a:t>
            </a:r>
          </a:p>
          <a:p>
            <a:pPr marL="285750" indent="-285750">
              <a:buFont typeface="Arial" panose="020B0604020202020204" pitchFamily="34" charset="0"/>
              <a:buChar char="•"/>
            </a:pPr>
            <a:r>
              <a:rPr lang="nl-NL" sz="2000" dirty="0" smtClean="0"/>
              <a:t>Succes!</a:t>
            </a: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858997"/>
            <a:ext cx="4176286" cy="1798171"/>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822" y="1700807"/>
            <a:ext cx="4286250" cy="2114550"/>
          </a:xfrm>
          <a:prstGeom prst="rect">
            <a:avLst/>
          </a:prstGeom>
        </p:spPr>
      </p:pic>
    </p:spTree>
    <p:extLst>
      <p:ext uri="{BB962C8B-B14F-4D97-AF65-F5344CB8AC3E}">
        <p14:creationId xmlns:p14="http://schemas.microsoft.com/office/powerpoint/2010/main" val="151620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8036" y="116632"/>
            <a:ext cx="8796452" cy="984078"/>
          </a:xfrm>
        </p:spPr>
        <p:txBody>
          <a:bodyPr>
            <a:noAutofit/>
          </a:bodyPr>
          <a:lstStyle/>
          <a:p>
            <a:r>
              <a:rPr lang="nl-NL" sz="3600" dirty="0" smtClean="0">
                <a:solidFill>
                  <a:srgbClr val="FF0000"/>
                </a:solidFill>
              </a:rPr>
              <a:t>Deel I: Kosten evolutie stadswarmte en financiële gevolgen Warmtewet</a:t>
            </a:r>
            <a:endParaRPr lang="nl-NL" sz="36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sp>
        <p:nvSpPr>
          <p:cNvPr id="14" name="Rechthoek 13"/>
          <p:cNvSpPr/>
          <p:nvPr/>
        </p:nvSpPr>
        <p:spPr>
          <a:xfrm>
            <a:off x="712943" y="2850610"/>
            <a:ext cx="8208912" cy="2862322"/>
          </a:xfrm>
          <a:prstGeom prst="rect">
            <a:avLst/>
          </a:prstGeom>
        </p:spPr>
        <p:txBody>
          <a:bodyPr wrap="square">
            <a:spAutoFit/>
          </a:bodyPr>
          <a:lstStyle/>
          <a:p>
            <a:pPr algn="r"/>
            <a:r>
              <a:rPr lang="nl-NL" sz="3600" i="1" dirty="0" smtClean="0"/>
              <a:t>Historie in 1 plaatje</a:t>
            </a:r>
          </a:p>
          <a:p>
            <a:pPr algn="r"/>
            <a:r>
              <a:rPr lang="nl-NL" sz="3600" i="1" dirty="0" smtClean="0"/>
              <a:t>GJ prijs</a:t>
            </a:r>
          </a:p>
          <a:p>
            <a:pPr algn="r"/>
            <a:r>
              <a:rPr lang="nl-NL" sz="3600" i="1" dirty="0" smtClean="0"/>
              <a:t>Vastrecht</a:t>
            </a:r>
          </a:p>
          <a:p>
            <a:pPr algn="r"/>
            <a:r>
              <a:rPr lang="nl-NL" sz="3600" i="1" dirty="0" err="1" smtClean="0"/>
              <a:t>Kookgas</a:t>
            </a:r>
            <a:r>
              <a:rPr lang="nl-NL" sz="3600" i="1" dirty="0" smtClean="0"/>
              <a:t> vastrecht compensatie</a:t>
            </a:r>
          </a:p>
          <a:p>
            <a:pPr algn="r"/>
            <a:r>
              <a:rPr lang="nl-NL" sz="3600" i="1" dirty="0" smtClean="0"/>
              <a:t>Synthese vastrecht</a:t>
            </a:r>
            <a:endParaRPr lang="nl-NL" sz="3600" i="1"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281038"/>
            <a:ext cx="4114800" cy="3086100"/>
          </a:xfrm>
          <a:prstGeom prst="rect">
            <a:avLst/>
          </a:prstGeom>
        </p:spPr>
      </p:pic>
    </p:spTree>
    <p:extLst>
      <p:ext uri="{BB962C8B-B14F-4D97-AF65-F5344CB8AC3E}">
        <p14:creationId xmlns:p14="http://schemas.microsoft.com/office/powerpoint/2010/main" val="1759297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0"/>
            <a:ext cx="5472608" cy="850106"/>
          </a:xfrm>
        </p:spPr>
        <p:txBody>
          <a:bodyPr/>
          <a:lstStyle/>
          <a:p>
            <a:r>
              <a:rPr lang="nl-NL" dirty="0" err="1" smtClean="0"/>
              <a:t>Vattenfall</a:t>
            </a:r>
            <a:r>
              <a:rPr lang="nl-NL" dirty="0" smtClean="0"/>
              <a:t> - NUON</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984" y="764704"/>
            <a:ext cx="4200534" cy="2302515"/>
          </a:xfrm>
        </p:spPr>
      </p:pic>
      <p:sp>
        <p:nvSpPr>
          <p:cNvPr id="5" name="Tekstvak 4"/>
          <p:cNvSpPr txBox="1"/>
          <p:nvPr/>
        </p:nvSpPr>
        <p:spPr>
          <a:xfrm>
            <a:off x="971600" y="3086811"/>
            <a:ext cx="2736304" cy="369332"/>
          </a:xfrm>
          <a:prstGeom prst="rect">
            <a:avLst/>
          </a:prstGeom>
          <a:noFill/>
        </p:spPr>
        <p:txBody>
          <a:bodyPr wrap="square" rtlCol="0">
            <a:spAutoFit/>
          </a:bodyPr>
          <a:lstStyle/>
          <a:p>
            <a:pPr algn="ctr"/>
            <a:r>
              <a:rPr lang="nl-NL" dirty="0" smtClean="0"/>
              <a:t>Head office Stockholm</a:t>
            </a:r>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310" y="3887998"/>
            <a:ext cx="3747338" cy="2707451"/>
          </a:xfrm>
          <a:prstGeom prst="rect">
            <a:avLst/>
          </a:prstGeom>
        </p:spPr>
      </p:pic>
      <p:sp>
        <p:nvSpPr>
          <p:cNvPr id="7" name="Tekstvak 6"/>
          <p:cNvSpPr txBox="1"/>
          <p:nvPr/>
        </p:nvSpPr>
        <p:spPr>
          <a:xfrm>
            <a:off x="4875302" y="3469441"/>
            <a:ext cx="4134168" cy="369332"/>
          </a:xfrm>
          <a:prstGeom prst="rect">
            <a:avLst/>
          </a:prstGeom>
          <a:noFill/>
        </p:spPr>
        <p:txBody>
          <a:bodyPr wrap="square" rtlCol="0">
            <a:spAutoFit/>
          </a:bodyPr>
          <a:lstStyle/>
          <a:p>
            <a:pPr algn="ctr"/>
            <a:r>
              <a:rPr lang="nl-NL" dirty="0" err="1" smtClean="0"/>
              <a:t>Lignite</a:t>
            </a:r>
            <a:r>
              <a:rPr lang="nl-NL" dirty="0" smtClean="0"/>
              <a:t> </a:t>
            </a:r>
            <a:r>
              <a:rPr lang="nl-NL" dirty="0" err="1" smtClean="0"/>
              <a:t>burning</a:t>
            </a:r>
            <a:r>
              <a:rPr lang="nl-NL" dirty="0" smtClean="0"/>
              <a:t> </a:t>
            </a:r>
            <a:r>
              <a:rPr lang="nl-NL" dirty="0" err="1" smtClean="0"/>
              <a:t>Jänschwalde</a:t>
            </a:r>
            <a:r>
              <a:rPr lang="nl-NL" dirty="0" smtClean="0"/>
              <a:t> (FRG – E.)</a:t>
            </a:r>
            <a:endParaRPr lang="nl-NL" dirty="0"/>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31" y="4221088"/>
            <a:ext cx="3685697" cy="2018757"/>
          </a:xfrm>
          <a:prstGeom prst="rect">
            <a:avLst/>
          </a:prstGeom>
        </p:spPr>
      </p:pic>
      <p:sp>
        <p:nvSpPr>
          <p:cNvPr id="9" name="Tekstvak 8"/>
          <p:cNvSpPr txBox="1"/>
          <p:nvPr/>
        </p:nvSpPr>
        <p:spPr>
          <a:xfrm>
            <a:off x="323528" y="3703332"/>
            <a:ext cx="3600400" cy="369332"/>
          </a:xfrm>
          <a:prstGeom prst="rect">
            <a:avLst/>
          </a:prstGeom>
          <a:noFill/>
        </p:spPr>
        <p:txBody>
          <a:bodyPr wrap="square" rtlCol="0">
            <a:spAutoFit/>
          </a:bodyPr>
          <a:lstStyle/>
          <a:p>
            <a:pPr algn="ctr"/>
            <a:r>
              <a:rPr lang="nl-NL" dirty="0" smtClean="0"/>
              <a:t>“Contract met de Zon” 20 aug. 2013</a:t>
            </a:r>
            <a:endParaRPr lang="nl-NL" dirty="0"/>
          </a:p>
        </p:txBody>
      </p:sp>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3646" y="722813"/>
            <a:ext cx="3545997" cy="2363998"/>
          </a:xfrm>
          <a:prstGeom prst="rect">
            <a:avLst/>
          </a:prstGeom>
        </p:spPr>
      </p:pic>
      <p:sp>
        <p:nvSpPr>
          <p:cNvPr id="11" name="Tekstvak 10"/>
          <p:cNvSpPr txBox="1"/>
          <p:nvPr/>
        </p:nvSpPr>
        <p:spPr>
          <a:xfrm>
            <a:off x="5009832" y="3147477"/>
            <a:ext cx="4134168" cy="369332"/>
          </a:xfrm>
          <a:prstGeom prst="rect">
            <a:avLst/>
          </a:prstGeom>
          <a:noFill/>
        </p:spPr>
        <p:txBody>
          <a:bodyPr wrap="square" rtlCol="0">
            <a:spAutoFit/>
          </a:bodyPr>
          <a:lstStyle/>
          <a:p>
            <a:pPr algn="ctr"/>
            <a:r>
              <a:rPr lang="nl-NL" dirty="0" smtClean="0"/>
              <a:t>Zoneiland Noorderplassen / Almere</a:t>
            </a:r>
            <a:endParaRPr lang="nl-NL" dirty="0"/>
          </a:p>
        </p:txBody>
      </p:sp>
    </p:spTree>
    <p:extLst>
      <p:ext uri="{BB962C8B-B14F-4D97-AF65-F5344CB8AC3E}">
        <p14:creationId xmlns:p14="http://schemas.microsoft.com/office/powerpoint/2010/main" val="1513622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43" y="35217"/>
            <a:ext cx="8964488" cy="1143000"/>
          </a:xfrm>
        </p:spPr>
        <p:txBody>
          <a:bodyPr>
            <a:noAutofit/>
          </a:bodyPr>
          <a:lstStyle/>
          <a:p>
            <a:r>
              <a:rPr lang="nl-NL" sz="3600" dirty="0" smtClean="0">
                <a:solidFill>
                  <a:srgbClr val="FF0000"/>
                </a:solidFill>
              </a:rPr>
              <a:t>2005 dubbele vastrechten, toestanden met NUON,  leidend tot inzicht tarief componenten</a:t>
            </a:r>
            <a:endParaRPr lang="nl-NL" sz="3600" dirty="0">
              <a:solidFill>
                <a:srgbClr val="FF0000"/>
              </a:solidFill>
            </a:endParaRPr>
          </a:p>
        </p:txBody>
      </p:sp>
      <p:sp>
        <p:nvSpPr>
          <p:cNvPr id="6" name="Titel 1"/>
          <p:cNvSpPr txBox="1">
            <a:spLocks/>
          </p:cNvSpPr>
          <p:nvPr/>
        </p:nvSpPr>
        <p:spPr>
          <a:xfrm>
            <a:off x="5724128" y="1340768"/>
            <a:ext cx="3024336" cy="43551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800" i="1" dirty="0" smtClean="0"/>
              <a:t>“</a:t>
            </a:r>
            <a:r>
              <a:rPr lang="nl-NL" sz="2800" i="1" dirty="0" err="1" smtClean="0"/>
              <a:t>To</a:t>
            </a:r>
            <a:r>
              <a:rPr lang="nl-NL" sz="2800" i="1" dirty="0" smtClean="0"/>
              <a:t> cut a long story short” - </a:t>
            </a:r>
            <a:r>
              <a:rPr lang="nl-NL" sz="2800" i="1" dirty="0" err="1" smtClean="0"/>
              <a:t>history</a:t>
            </a:r>
            <a:endParaRPr lang="nl-NL" sz="2800" i="1" dirty="0" smtClean="0"/>
          </a:p>
          <a:p>
            <a:endParaRPr lang="nl-NL" sz="2800" dirty="0" smtClean="0"/>
          </a:p>
          <a:p>
            <a:r>
              <a:rPr lang="nl-NL" sz="2800" i="1" dirty="0" smtClean="0"/>
              <a:t>Jan </a:t>
            </a:r>
            <a:r>
              <a:rPr lang="nl-NL" sz="2800" i="1" dirty="0" err="1" smtClean="0"/>
              <a:t>Corba</a:t>
            </a:r>
            <a:r>
              <a:rPr lang="nl-NL" sz="2800" i="1" dirty="0" smtClean="0"/>
              <a:t> </a:t>
            </a:r>
            <a:r>
              <a:rPr lang="nl-NL" sz="2800" dirty="0" smtClean="0"/>
              <a:t>Wijkraad pikt verzochte hulp op en is </a:t>
            </a:r>
            <a:r>
              <a:rPr lang="nl-NL" sz="2800" b="1" i="1" dirty="0" smtClean="0"/>
              <a:t>onmisbare</a:t>
            </a:r>
            <a:r>
              <a:rPr lang="nl-NL" sz="2800" dirty="0" smtClean="0"/>
              <a:t> kracht tot zijn plotselinge overlijden, oktober 2010 </a:t>
            </a:r>
            <a:endParaRPr lang="nl-NL" sz="2800" dirty="0"/>
          </a:p>
        </p:txBody>
      </p:sp>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96752"/>
            <a:ext cx="5400600" cy="4969414"/>
          </a:xfr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sp>
        <p:nvSpPr>
          <p:cNvPr id="3" name="Tekstvak 2"/>
          <p:cNvSpPr txBox="1"/>
          <p:nvPr/>
        </p:nvSpPr>
        <p:spPr>
          <a:xfrm>
            <a:off x="26577" y="6519827"/>
            <a:ext cx="3657600" cy="276999"/>
          </a:xfrm>
          <a:prstGeom prst="rect">
            <a:avLst/>
          </a:prstGeom>
          <a:noFill/>
        </p:spPr>
        <p:txBody>
          <a:bodyPr wrap="square" rtlCol="0">
            <a:spAutoFit/>
          </a:bodyPr>
          <a:lstStyle/>
          <a:p>
            <a:pPr algn="ctr"/>
            <a:r>
              <a:rPr lang="nl-NL" sz="1200" dirty="0" smtClean="0"/>
              <a:t>Grafieken © 2014 Peter J. </a:t>
            </a:r>
            <a:r>
              <a:rPr lang="nl-NL" sz="1200" dirty="0" err="1" smtClean="0"/>
              <a:t>Segaar</a:t>
            </a:r>
            <a:r>
              <a:rPr lang="nl-NL" sz="1200" dirty="0" smtClean="0"/>
              <a:t> / www.polderpv.nl </a:t>
            </a:r>
            <a:endParaRPr lang="nl-NL" sz="1200" dirty="0"/>
          </a:p>
        </p:txBody>
      </p:sp>
    </p:spTree>
    <p:extLst>
      <p:ext uri="{BB962C8B-B14F-4D97-AF65-F5344CB8AC3E}">
        <p14:creationId xmlns:p14="http://schemas.microsoft.com/office/powerpoint/2010/main" val="399160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43" y="35217"/>
            <a:ext cx="8964488" cy="1143000"/>
          </a:xfrm>
        </p:spPr>
        <p:txBody>
          <a:bodyPr>
            <a:noAutofit/>
          </a:bodyPr>
          <a:lstStyle/>
          <a:p>
            <a:r>
              <a:rPr lang="nl-NL" sz="4000" dirty="0" smtClean="0">
                <a:solidFill>
                  <a:srgbClr val="FF0000"/>
                </a:solidFill>
              </a:rPr>
              <a:t>Lange, zéér lange historie Warmtewet</a:t>
            </a:r>
            <a:endParaRPr lang="nl-NL" sz="40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0157" y="5695950"/>
            <a:ext cx="5486400" cy="1162050"/>
          </a:xfrm>
          <a:prstGeom prst="rect">
            <a:avLst/>
          </a:prstGeom>
        </p:spPr>
      </p:pic>
      <p:sp>
        <p:nvSpPr>
          <p:cNvPr id="6" name="Titel 1"/>
          <p:cNvSpPr txBox="1">
            <a:spLocks/>
          </p:cNvSpPr>
          <p:nvPr/>
        </p:nvSpPr>
        <p:spPr>
          <a:xfrm>
            <a:off x="5724127" y="908720"/>
            <a:ext cx="3387505" cy="47872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000" i="1" dirty="0" smtClean="0"/>
              <a:t>15 sep. </a:t>
            </a:r>
            <a:r>
              <a:rPr lang="nl-NL" sz="2000" i="1" dirty="0" smtClean="0">
                <a:solidFill>
                  <a:srgbClr val="FF0000"/>
                </a:solidFill>
              </a:rPr>
              <a:t>2003</a:t>
            </a:r>
            <a:r>
              <a:rPr lang="nl-NL" sz="2000" i="1" dirty="0" smtClean="0"/>
              <a:t> 1</a:t>
            </a:r>
            <a:r>
              <a:rPr lang="nl-NL" sz="2000" i="1" baseline="30000" dirty="0" smtClean="0"/>
              <a:t>e</a:t>
            </a:r>
            <a:r>
              <a:rPr lang="nl-NL" sz="2000" i="1" dirty="0" smtClean="0"/>
              <a:t> wetsvoorstel Ten Hoopen (CDA) &amp; Samsom (PvdA) “Bescherming warmte-consument” uitgangspunt.</a:t>
            </a:r>
          </a:p>
          <a:p>
            <a:endParaRPr lang="nl-NL" sz="2000" i="1" dirty="0"/>
          </a:p>
          <a:p>
            <a:r>
              <a:rPr lang="nl-NL" sz="2000" i="1" dirty="0" smtClean="0"/>
              <a:t>Hoop gesteggel Tweede Kamer</a:t>
            </a:r>
          </a:p>
          <a:p>
            <a:endParaRPr lang="nl-NL" sz="2000" i="1" dirty="0" smtClean="0"/>
          </a:p>
          <a:p>
            <a:r>
              <a:rPr lang="nl-NL" sz="2000" i="1" dirty="0" smtClean="0"/>
              <a:t>Initiatief wegens complexiteit doorgeschoven naar Min. EZ</a:t>
            </a:r>
            <a:endParaRPr lang="nl-NL" sz="2000" dirty="0"/>
          </a:p>
          <a:p>
            <a:endParaRPr lang="nl-NL" sz="2000" i="1" dirty="0"/>
          </a:p>
          <a:p>
            <a:r>
              <a:rPr lang="nl-NL" sz="2000" i="1" dirty="0" smtClean="0"/>
              <a:t>31 juli </a:t>
            </a:r>
            <a:r>
              <a:rPr lang="nl-NL" sz="2000" i="1" dirty="0" smtClean="0">
                <a:solidFill>
                  <a:srgbClr val="FF0000"/>
                </a:solidFill>
              </a:rPr>
              <a:t>2013</a:t>
            </a:r>
            <a:r>
              <a:rPr lang="nl-NL" sz="2000" i="1" dirty="0" smtClean="0"/>
              <a:t> (!) publicatie definitieve Wet</a:t>
            </a:r>
          </a:p>
          <a:p>
            <a:endParaRPr lang="nl-NL" sz="2000" i="1" dirty="0"/>
          </a:p>
          <a:p>
            <a:r>
              <a:rPr lang="nl-NL" sz="2000" i="1" dirty="0" smtClean="0"/>
              <a:t>Warmtewet treedt </a:t>
            </a:r>
            <a:r>
              <a:rPr lang="nl-NL" sz="2000" i="1" dirty="0" smtClean="0">
                <a:solidFill>
                  <a:srgbClr val="FF0000"/>
                </a:solidFill>
              </a:rPr>
              <a:t>1 jan. 2014 </a:t>
            </a:r>
            <a:r>
              <a:rPr lang="nl-NL" sz="2000" i="1" dirty="0" smtClean="0"/>
              <a:t>in werking.</a:t>
            </a:r>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522871"/>
            <a:ext cx="5410200" cy="3990975"/>
          </a:xfrm>
          <a:prstGeom prst="rect">
            <a:avLst/>
          </a:prstGeom>
        </p:spPr>
      </p:pic>
      <p:pic>
        <p:nvPicPr>
          <p:cNvPr id="7" name="Tijdelijke aanduiding voor inhoud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71353" y="1340768"/>
            <a:ext cx="3152775" cy="1019175"/>
          </a:xfrm>
        </p:spPr>
      </p:pic>
      <p:sp>
        <p:nvSpPr>
          <p:cNvPr id="9" name="Ovaal 8"/>
          <p:cNvSpPr/>
          <p:nvPr/>
        </p:nvSpPr>
        <p:spPr>
          <a:xfrm>
            <a:off x="395536" y="2060848"/>
            <a:ext cx="158417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8745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43" y="35217"/>
            <a:ext cx="8964488" cy="1143000"/>
          </a:xfrm>
        </p:spPr>
        <p:txBody>
          <a:bodyPr>
            <a:noAutofit/>
          </a:bodyPr>
          <a:lstStyle/>
          <a:p>
            <a:r>
              <a:rPr lang="nl-NL" sz="4000" dirty="0" smtClean="0">
                <a:solidFill>
                  <a:srgbClr val="FF0000"/>
                </a:solidFill>
              </a:rPr>
              <a:t>Warmtewet is </a:t>
            </a:r>
            <a:r>
              <a:rPr lang="nl-NL" sz="4000" i="1" dirty="0" smtClean="0">
                <a:solidFill>
                  <a:srgbClr val="FF0000"/>
                </a:solidFill>
              </a:rPr>
              <a:t>desastreus</a:t>
            </a:r>
            <a:r>
              <a:rPr lang="nl-NL" sz="4000" dirty="0" smtClean="0">
                <a:solidFill>
                  <a:srgbClr val="FF0000"/>
                </a:solidFill>
              </a:rPr>
              <a:t> voor kosten eindverbruikers: leidt tot vastrechtwoeker</a:t>
            </a:r>
            <a:endParaRPr lang="nl-NL" sz="40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sp>
        <p:nvSpPr>
          <p:cNvPr id="6" name="Titel 1"/>
          <p:cNvSpPr txBox="1">
            <a:spLocks/>
          </p:cNvSpPr>
          <p:nvPr/>
        </p:nvSpPr>
        <p:spPr>
          <a:xfrm>
            <a:off x="179512" y="1340768"/>
            <a:ext cx="8784976" cy="41391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800" dirty="0" smtClean="0"/>
              <a:t>Dat ga ik u in enkele grafieken proberen duidelijk te maken.</a:t>
            </a:r>
          </a:p>
          <a:p>
            <a:r>
              <a:rPr lang="nl-NL" sz="2800" dirty="0" smtClean="0"/>
              <a:t> </a:t>
            </a:r>
          </a:p>
          <a:p>
            <a:r>
              <a:rPr lang="nl-NL" sz="2800" dirty="0" smtClean="0"/>
              <a:t>De geschetste situatie is voor de “</a:t>
            </a:r>
            <a:r>
              <a:rPr lang="nl-NL" sz="2800" dirty="0" err="1" smtClean="0"/>
              <a:t>byzondere</a:t>
            </a:r>
            <a:r>
              <a:rPr lang="nl-NL" sz="2800" dirty="0" smtClean="0"/>
              <a:t>” (doch niet unieke) situatie in de </a:t>
            </a:r>
            <a:r>
              <a:rPr lang="nl-NL" sz="2800" dirty="0" err="1" smtClean="0"/>
              <a:t>Leidse</a:t>
            </a:r>
            <a:r>
              <a:rPr lang="nl-NL" sz="2800" dirty="0" smtClean="0"/>
              <a:t> </a:t>
            </a:r>
            <a:r>
              <a:rPr lang="nl-NL" sz="2800" dirty="0" err="1" smtClean="0"/>
              <a:t>Stevenshof</a:t>
            </a:r>
            <a:r>
              <a:rPr lang="nl-NL" sz="2800" dirty="0" smtClean="0"/>
              <a:t>:</a:t>
            </a:r>
          </a:p>
          <a:p>
            <a:endParaRPr lang="nl-NL" sz="2800" dirty="0"/>
          </a:p>
          <a:p>
            <a:r>
              <a:rPr lang="nl-NL" sz="2800" dirty="0" smtClean="0"/>
              <a:t>(1) Gebonden, onverkiesbare stadswarmte aansluiting (monopolie </a:t>
            </a:r>
            <a:r>
              <a:rPr lang="nl-NL" sz="2800" dirty="0" err="1" smtClean="0"/>
              <a:t>Vattenfall</a:t>
            </a:r>
            <a:r>
              <a:rPr lang="nl-NL" sz="2800" dirty="0" smtClean="0"/>
              <a:t>/NUON)</a:t>
            </a:r>
          </a:p>
          <a:p>
            <a:endParaRPr lang="nl-NL" sz="2800" dirty="0"/>
          </a:p>
          <a:p>
            <a:r>
              <a:rPr lang="nl-NL" sz="2800" dirty="0" smtClean="0"/>
              <a:t>(2) Meestal (nog) aanwezig: lagedruk </a:t>
            </a:r>
            <a:r>
              <a:rPr lang="nl-NL" sz="2800" dirty="0" err="1" smtClean="0"/>
              <a:t>kookgas</a:t>
            </a:r>
            <a:r>
              <a:rPr lang="nl-NL" sz="2800" dirty="0" smtClean="0"/>
              <a:t> aansluiting. Meeste “afnemers” nog steeds bij V/N (inschatting).</a:t>
            </a:r>
          </a:p>
        </p:txBody>
      </p:sp>
    </p:spTree>
    <p:extLst>
      <p:ext uri="{BB962C8B-B14F-4D97-AF65-F5344CB8AC3E}">
        <p14:creationId xmlns:p14="http://schemas.microsoft.com/office/powerpoint/2010/main" val="2983109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0032" y="35217"/>
            <a:ext cx="4171798" cy="801495"/>
          </a:xfrm>
        </p:spPr>
        <p:txBody>
          <a:bodyPr>
            <a:noAutofit/>
          </a:bodyPr>
          <a:lstStyle/>
          <a:p>
            <a:r>
              <a:rPr lang="nl-NL" sz="4000" dirty="0" smtClean="0">
                <a:solidFill>
                  <a:srgbClr val="FF0000"/>
                </a:solidFill>
              </a:rPr>
              <a:t>Warmteprijs in GJ</a:t>
            </a:r>
            <a:endParaRPr lang="nl-NL" sz="4000" dirty="0">
              <a:solidFill>
                <a:srgbClr val="FF0000"/>
              </a:solidFill>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695950"/>
            <a:ext cx="5486400" cy="1162050"/>
          </a:xfrm>
          <a:prstGeom prst="rect">
            <a:avLst/>
          </a:prstGeom>
        </p:spPr>
      </p:pic>
      <p:sp>
        <p:nvSpPr>
          <p:cNvPr id="6" name="Titel 1"/>
          <p:cNvSpPr txBox="1">
            <a:spLocks/>
          </p:cNvSpPr>
          <p:nvPr/>
        </p:nvSpPr>
        <p:spPr>
          <a:xfrm>
            <a:off x="6015291" y="836712"/>
            <a:ext cx="3096342" cy="46432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nl-NL" sz="2400" dirty="0" smtClean="0"/>
              <a:t>Fluctuerend (gasprijs)</a:t>
            </a:r>
          </a:p>
          <a:p>
            <a:pPr marL="457200" indent="-457200" algn="l">
              <a:buFont typeface="Arial" panose="020B0604020202020204" pitchFamily="34" charset="0"/>
              <a:buChar char="•"/>
            </a:pPr>
            <a:r>
              <a:rPr lang="nl-NL" sz="2400" dirty="0" smtClean="0"/>
              <a:t>Slechts bescheiden gestegen 2002-2014</a:t>
            </a:r>
          </a:p>
          <a:p>
            <a:pPr marL="457200" indent="-457200" algn="l">
              <a:buFont typeface="Arial" panose="020B0604020202020204" pitchFamily="34" charset="0"/>
              <a:buChar char="•"/>
            </a:pPr>
            <a:r>
              <a:rPr lang="nl-NL" sz="2400" dirty="0" smtClean="0">
                <a:solidFill>
                  <a:srgbClr val="FF0000"/>
                </a:solidFill>
              </a:rPr>
              <a:t>CAGR 1,69%/</a:t>
            </a:r>
            <a:r>
              <a:rPr lang="nl-NL" sz="2400" dirty="0" err="1" smtClean="0">
                <a:solidFill>
                  <a:srgbClr val="FF0000"/>
                </a:solidFill>
              </a:rPr>
              <a:t>jr</a:t>
            </a:r>
            <a:endParaRPr lang="nl-NL" sz="2400" dirty="0" smtClean="0">
              <a:solidFill>
                <a:srgbClr val="FF0000"/>
              </a:solidFill>
            </a:endParaRPr>
          </a:p>
          <a:p>
            <a:pPr marL="457200" indent="-457200" algn="l">
              <a:buFont typeface="Arial" panose="020B0604020202020204" pitchFamily="34" charset="0"/>
              <a:buChar char="•"/>
            </a:pPr>
            <a:r>
              <a:rPr lang="nl-NL" sz="2400" dirty="0" smtClean="0"/>
              <a:t>Conversie m3  &lt;-&gt; GJ betwijfeld</a:t>
            </a:r>
          </a:p>
          <a:p>
            <a:pPr marL="457200" indent="-457200" algn="l">
              <a:buFont typeface="Arial" panose="020B0604020202020204" pitchFamily="34" charset="0"/>
              <a:buChar char="•"/>
            </a:pPr>
            <a:r>
              <a:rPr lang="nl-NL" sz="2400" dirty="0" smtClean="0"/>
              <a:t>2014: </a:t>
            </a:r>
            <a:r>
              <a:rPr lang="nl-NL" sz="2400" dirty="0" smtClean="0">
                <a:solidFill>
                  <a:srgbClr val="FF0000"/>
                </a:solidFill>
              </a:rPr>
              <a:t>Maximum</a:t>
            </a:r>
            <a:r>
              <a:rPr lang="nl-NL" sz="2400" dirty="0" smtClean="0"/>
              <a:t> tarief gerekend € </a:t>
            </a:r>
            <a:r>
              <a:rPr lang="nl-NL" sz="2400" dirty="0" smtClean="0">
                <a:solidFill>
                  <a:srgbClr val="FF0000"/>
                </a:solidFill>
              </a:rPr>
              <a:t>24,03/GJ</a:t>
            </a:r>
            <a:r>
              <a:rPr lang="nl-NL" sz="2400" dirty="0" smtClean="0"/>
              <a:t> !</a:t>
            </a:r>
          </a:p>
          <a:p>
            <a:pPr marL="457200" indent="-457200" algn="l">
              <a:buFont typeface="Arial" panose="020B0604020202020204" pitchFamily="34" charset="0"/>
              <a:buChar char="•"/>
            </a:pPr>
            <a:r>
              <a:rPr lang="nl-NL" sz="2400" dirty="0" smtClean="0"/>
              <a:t>35 GJ &gt;&gt; </a:t>
            </a:r>
            <a:r>
              <a:rPr lang="nl-NL" sz="2400" dirty="0" smtClean="0">
                <a:solidFill>
                  <a:srgbClr val="FF0000"/>
                </a:solidFill>
              </a:rPr>
              <a:t>- € 22,22 </a:t>
            </a:r>
            <a:r>
              <a:rPr lang="nl-NL" sz="2400" dirty="0" smtClean="0"/>
              <a:t>t.o.v. 2013 gem.!</a:t>
            </a: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056806"/>
            <a:ext cx="5927583" cy="4423120"/>
          </a:xfrm>
          <a:prstGeom prst="rect">
            <a:avLst/>
          </a:prstGeom>
        </p:spPr>
      </p:pic>
      <p:sp>
        <p:nvSpPr>
          <p:cNvPr id="4" name="Tekstvak 3"/>
          <p:cNvSpPr txBox="1"/>
          <p:nvPr/>
        </p:nvSpPr>
        <p:spPr>
          <a:xfrm>
            <a:off x="1259632" y="467380"/>
            <a:ext cx="3024336" cy="369332"/>
          </a:xfrm>
          <a:prstGeom prst="rect">
            <a:avLst/>
          </a:prstGeom>
          <a:solidFill>
            <a:srgbClr val="FFFFCC"/>
          </a:solidFill>
          <a:ln>
            <a:solidFill>
              <a:srgbClr val="FF0000"/>
            </a:solidFill>
          </a:ln>
        </p:spPr>
        <p:txBody>
          <a:bodyPr wrap="square" rtlCol="0">
            <a:spAutoFit/>
          </a:bodyPr>
          <a:lstStyle/>
          <a:p>
            <a:r>
              <a:rPr lang="nl-NL" dirty="0" smtClean="0"/>
              <a:t>Maximum GJ tarief ACM 2014</a:t>
            </a:r>
            <a:endParaRPr lang="nl-NL" dirty="0"/>
          </a:p>
        </p:txBody>
      </p:sp>
      <p:cxnSp>
        <p:nvCxnSpPr>
          <p:cNvPr id="8" name="Rechte verbindingslijn met pijl 7"/>
          <p:cNvCxnSpPr/>
          <p:nvPr/>
        </p:nvCxnSpPr>
        <p:spPr>
          <a:xfrm>
            <a:off x="3071295" y="836712"/>
            <a:ext cx="852633" cy="14401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flipH="1">
            <a:off x="899592" y="2472586"/>
            <a:ext cx="453650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2" name="Tekstvak 11"/>
          <p:cNvSpPr txBox="1"/>
          <p:nvPr/>
        </p:nvSpPr>
        <p:spPr>
          <a:xfrm>
            <a:off x="454497" y="5477044"/>
            <a:ext cx="2551870" cy="646331"/>
          </a:xfrm>
          <a:prstGeom prst="rect">
            <a:avLst/>
          </a:prstGeom>
          <a:solidFill>
            <a:srgbClr val="FFFFCC"/>
          </a:solidFill>
          <a:ln>
            <a:solidFill>
              <a:srgbClr val="C00000"/>
            </a:solidFill>
          </a:ln>
        </p:spPr>
        <p:txBody>
          <a:bodyPr wrap="square" rtlCol="0">
            <a:spAutoFit/>
          </a:bodyPr>
          <a:lstStyle/>
          <a:p>
            <a:pPr algn="ctr"/>
            <a:r>
              <a:rPr lang="nl-NL" dirty="0" smtClean="0"/>
              <a:t>Langjarig gemiddelde GJ tarief: € 22,60</a:t>
            </a:r>
            <a:endParaRPr lang="nl-NL" dirty="0"/>
          </a:p>
        </p:txBody>
      </p:sp>
      <p:cxnSp>
        <p:nvCxnSpPr>
          <p:cNvPr id="13" name="Rechte verbindingslijn met pijl 12"/>
          <p:cNvCxnSpPr/>
          <p:nvPr/>
        </p:nvCxnSpPr>
        <p:spPr>
          <a:xfrm flipV="1">
            <a:off x="1730432" y="2472586"/>
            <a:ext cx="852633" cy="3007340"/>
          </a:xfrm>
          <a:prstGeom prst="straightConnector1">
            <a:avLst/>
          </a:prstGeom>
          <a:ln w="31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454497" y="6381328"/>
            <a:ext cx="2551870" cy="276999"/>
          </a:xfrm>
          <a:prstGeom prst="rect">
            <a:avLst/>
          </a:prstGeom>
          <a:noFill/>
          <a:ln>
            <a:noFill/>
          </a:ln>
        </p:spPr>
        <p:txBody>
          <a:bodyPr wrap="square" rtlCol="0">
            <a:spAutoFit/>
          </a:bodyPr>
          <a:lstStyle/>
          <a:p>
            <a:pPr algn="ctr"/>
            <a:r>
              <a:rPr lang="nl-NL" sz="1200" dirty="0" smtClean="0"/>
              <a:t>1 GJ = 1 </a:t>
            </a:r>
            <a:r>
              <a:rPr lang="nl-NL" sz="1200" dirty="0" err="1" smtClean="0"/>
              <a:t>gigajoule</a:t>
            </a:r>
            <a:r>
              <a:rPr lang="nl-NL" sz="1200" dirty="0" smtClean="0"/>
              <a:t> = 278 kWh </a:t>
            </a:r>
            <a:r>
              <a:rPr lang="nl-NL" sz="1200" dirty="0" err="1" smtClean="0"/>
              <a:t>eq</a:t>
            </a:r>
            <a:r>
              <a:rPr lang="nl-NL" sz="1200" dirty="0" smtClean="0"/>
              <a:t>.</a:t>
            </a:r>
            <a:endParaRPr lang="nl-NL" sz="1200" dirty="0"/>
          </a:p>
        </p:txBody>
      </p:sp>
    </p:spTree>
    <p:extLst>
      <p:ext uri="{BB962C8B-B14F-4D97-AF65-F5344CB8AC3E}">
        <p14:creationId xmlns:p14="http://schemas.microsoft.com/office/powerpoint/2010/main" val="347646827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1558</TotalTime>
  <Words>1451</Words>
  <Application>Microsoft Office PowerPoint</Application>
  <PresentationFormat>Diavoorstelling (4:3)</PresentationFormat>
  <Paragraphs>229</Paragraphs>
  <Slides>33</Slides>
  <Notes>0</Notes>
  <HiddenSlides>0</HiddenSlides>
  <MMClips>0</MMClips>
  <ScaleCrop>false</ScaleCrop>
  <HeadingPairs>
    <vt:vector size="4" baseType="variant">
      <vt:variant>
        <vt:lpstr>Thema</vt:lpstr>
      </vt:variant>
      <vt:variant>
        <vt:i4>1</vt:i4>
      </vt:variant>
      <vt:variant>
        <vt:lpstr>Diatitels</vt:lpstr>
      </vt:variant>
      <vt:variant>
        <vt:i4>33</vt:i4>
      </vt:variant>
    </vt:vector>
  </HeadingPairs>
  <TitlesOfParts>
    <vt:vector size="34" baseType="lpstr">
      <vt:lpstr>Kantoorthema</vt:lpstr>
      <vt:lpstr>Stadsver(w)arming Stevenshof (Leiden): #Vastrechtwoeker onder Warmtewet  Peter J. Segaar / www.polderpv.nl </vt:lpstr>
      <vt:lpstr>Berekeningen en cijfers van de hand van Polder PV. Géén rechtsgeldigheid. Ondanks zorgvuldig onderzoek kan voor correctheid van data niet worden ingestaan.  Presentatie dient te worden gezien vanuit het standpunt van de (boze) burger gebonden aan het warmtenet.  Correcties en opmerkingen gaarne aan:   Peter J. Segaar / www.polderpv.nl info@polderpv.nl</vt:lpstr>
      <vt:lpstr>1 Burger initiatief ter promotie van zonnestroom (!) actief sinds 2000, website sinds 30 oktober 2004. 2 Full-time bezig met analyses en markt rapportages. 3 Centraal Bureau van de Statistiek maakt gebruik van data PPV voor marktgroei schattingen. 4 PPV wordt (al) zwaar overvraagd op alle fronten. 5 Stadswarmte is een extreem zwaar en complex dossier. Is altijd een “side-issue” geweest, niet “core-business” PPV. 6 Moet Stevenshof  zelf  gaan trekken!! Specialisten en mankracht nodig. Er komt veel op ons af!</vt:lpstr>
      <vt:lpstr>Deel I: Kosten evolutie stadswarmte en financiële gevolgen Warmtewet</vt:lpstr>
      <vt:lpstr>Vattenfall - NUON</vt:lpstr>
      <vt:lpstr>2005 dubbele vastrechten, toestanden met NUON,  leidend tot inzicht tarief componenten</vt:lpstr>
      <vt:lpstr>Lange, zéér lange historie Warmtewet</vt:lpstr>
      <vt:lpstr>Warmtewet is desastreus voor kosten eindverbruikers: leidt tot vastrechtwoeker</vt:lpstr>
      <vt:lpstr>Warmteprijs in GJ</vt:lpstr>
      <vt:lpstr>Vastrecht stadswarmte in EURO/jaar</vt:lpstr>
      <vt:lpstr>Vastrecht + verbruik 2 typen huishoudens</vt:lpstr>
      <vt:lpstr>Vastrecht + verbruik 5 “cases”</vt:lpstr>
      <vt:lpstr>Kookgas vastrecht compensatie (van V/N)</vt:lpstr>
      <vt:lpstr>Evolutie kookgas vastrecht compensatie</vt:lpstr>
      <vt:lpstr>Synthese ontwikkelingen vastrecht SV Stevenshof Leiden</vt:lpstr>
      <vt:lpstr>Klein lichtpuntje “korting vaste klanten”??</vt:lpstr>
      <vt:lpstr>Deel II: Meer donkere wolken aan horizon</vt:lpstr>
      <vt:lpstr>Elektriciteit HE bronnen Duitsland blijft stijgen</vt:lpstr>
      <vt:lpstr>Elektriciteit uit gas Duitsland (en aangrenzend!) fors omlaag (merit order), HE en kolen hoger</vt:lpstr>
      <vt:lpstr>&gt;&gt; Lage stroomprijs, hoge export. Spekkoper Nederland neemt grootste deel af!</vt:lpstr>
      <vt:lpstr>Stroomoverschotten, gas &amp; WKK-centrale exploitatie onrendabel &gt;&gt; horror scenario</vt:lpstr>
      <vt:lpstr>Leveringscontract E.ON STEG – Vattenfall/NUON verlengd tm. 2020.  Maar wat daarna? Vrij worstelen van V/N? Project basis? Collectief? Corporaties? Warmtepompen?</vt:lpstr>
      <vt:lpstr>PowerPoint-presentatie</vt:lpstr>
      <vt:lpstr>“Stadsverwarming achterhaald”</vt:lpstr>
      <vt:lpstr>Problemen stadswarmte beprijzing steeds groter</vt:lpstr>
      <vt:lpstr>ACM Hoax 2015</vt:lpstr>
      <vt:lpstr>ACM Hoax 2015 Uitwerking verschil t.o.v (al absurd verhoogde vastrechtwoeker) 2014</vt:lpstr>
      <vt:lpstr>PowerPoint-presentatie</vt:lpstr>
      <vt:lpstr>Alternatieven – warmtepompen div. opties</vt:lpstr>
      <vt:lpstr>Bestaand net – andere warmtebron input?</vt:lpstr>
      <vt:lpstr>… of nog véél groter, “megalomaan” &amp; “fossiel” ???</vt:lpstr>
      <vt:lpstr>Conclusies</vt:lpstr>
      <vt:lpstr>Much to do - prioritize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Stadswarmte Stevenshof: #vastrechtwoeker onder Warmtewet  Peter J. Segaar / www.polderpv.nl</dc:title>
  <dc:creator>van Heuven</dc:creator>
  <cp:lastModifiedBy>van Heuven</cp:lastModifiedBy>
  <cp:revision>119</cp:revision>
  <cp:lastPrinted>2014-01-28T17:26:00Z</cp:lastPrinted>
  <dcterms:created xsi:type="dcterms:W3CDTF">2014-01-27T14:52:34Z</dcterms:created>
  <dcterms:modified xsi:type="dcterms:W3CDTF">2015-01-08T16:55:45Z</dcterms:modified>
</cp:coreProperties>
</file>