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307" r:id="rId4"/>
    <p:sldId id="270" r:id="rId5"/>
    <p:sldId id="311" r:id="rId6"/>
    <p:sldId id="290" r:id="rId7"/>
    <p:sldId id="303" r:id="rId8"/>
    <p:sldId id="285" r:id="rId9"/>
    <p:sldId id="289" r:id="rId10"/>
    <p:sldId id="304" r:id="rId11"/>
    <p:sldId id="308" r:id="rId12"/>
    <p:sldId id="275" r:id="rId13"/>
    <p:sldId id="266" r:id="rId14"/>
    <p:sldId id="278" r:id="rId15"/>
    <p:sldId id="291" r:id="rId16"/>
    <p:sldId id="292" r:id="rId17"/>
    <p:sldId id="293" r:id="rId18"/>
    <p:sldId id="310" r:id="rId19"/>
    <p:sldId id="297" r:id="rId20"/>
    <p:sldId id="299" r:id="rId21"/>
    <p:sldId id="300" r:id="rId22"/>
    <p:sldId id="302" r:id="rId23"/>
    <p:sldId id="274" r:id="rId24"/>
    <p:sldId id="294" r:id="rId2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00CC"/>
    <a:srgbClr val="FFFF99"/>
    <a:srgbClr val="FFCCCC"/>
    <a:srgbClr val="0000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63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3931-E726-4702-A6BC-4978CF25CBA0}" type="datetimeFigureOut">
              <a:rPr lang="nl-NL" smtClean="0"/>
              <a:t>20-5-2012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17BC-7D06-46D7-B832-E8639E1B0B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741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3931-E726-4702-A6BC-4978CF25CBA0}" type="datetimeFigureOut">
              <a:rPr lang="nl-NL" smtClean="0"/>
              <a:t>20-5-2012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17BC-7D06-46D7-B832-E8639E1B0B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756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3931-E726-4702-A6BC-4978CF25CBA0}" type="datetimeFigureOut">
              <a:rPr lang="nl-NL" smtClean="0"/>
              <a:t>20-5-2012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17BC-7D06-46D7-B832-E8639E1B0B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739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3931-E726-4702-A6BC-4978CF25CBA0}" type="datetimeFigureOut">
              <a:rPr lang="nl-NL" smtClean="0"/>
              <a:t>20-5-2012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17BC-7D06-46D7-B832-E8639E1B0B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586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3931-E726-4702-A6BC-4978CF25CBA0}" type="datetimeFigureOut">
              <a:rPr lang="nl-NL" smtClean="0"/>
              <a:t>20-5-2012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17BC-7D06-46D7-B832-E8639E1B0B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998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3931-E726-4702-A6BC-4978CF25CBA0}" type="datetimeFigureOut">
              <a:rPr lang="nl-NL" smtClean="0"/>
              <a:t>20-5-2012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17BC-7D06-46D7-B832-E8639E1B0B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6405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3931-E726-4702-A6BC-4978CF25CBA0}" type="datetimeFigureOut">
              <a:rPr lang="nl-NL" smtClean="0"/>
              <a:t>20-5-2012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17BC-7D06-46D7-B832-E8639E1B0B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9820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3931-E726-4702-A6BC-4978CF25CBA0}" type="datetimeFigureOut">
              <a:rPr lang="nl-NL" smtClean="0"/>
              <a:t>20-5-2012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17BC-7D06-46D7-B832-E8639E1B0B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4974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3931-E726-4702-A6BC-4978CF25CBA0}" type="datetimeFigureOut">
              <a:rPr lang="nl-NL" smtClean="0"/>
              <a:t>20-5-2012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17BC-7D06-46D7-B832-E8639E1B0B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977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3931-E726-4702-A6BC-4978CF25CBA0}" type="datetimeFigureOut">
              <a:rPr lang="nl-NL" smtClean="0"/>
              <a:t>20-5-2012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17BC-7D06-46D7-B832-E8639E1B0B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0148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3931-E726-4702-A6BC-4978CF25CBA0}" type="datetimeFigureOut">
              <a:rPr lang="nl-NL" smtClean="0"/>
              <a:t>20-5-2012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A17BC-7D06-46D7-B832-E8639E1B0B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7268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23931-E726-4702-A6BC-4978CF25CBA0}" type="datetimeFigureOut">
              <a:rPr lang="nl-NL" smtClean="0"/>
              <a:t>20-5-2012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A17BC-7D06-46D7-B832-E8639E1B0B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378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www.polderpv.nl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nergiebusiness.nl/2011/12/06/zoniq-%E2%80%9Cgemiddeld-10-procent-rendement-mogelijk-op-zonnepanelen%E2%80%9D/" TargetMode="External"/><Relationship Id="rId4" Type="http://schemas.openxmlformats.org/officeDocument/2006/relationships/hyperlink" Target="http://www.nrcnext.nl/blog/2012/04/30/170847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olarsenergy.nl/zonnepanelen/subsidies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info@polderpv.nl" TargetMode="External"/><Relationship Id="rId4" Type="http://schemas.openxmlformats.org/officeDocument/2006/relationships/hyperlink" Target="http://www.polderpv.nl/inkoopacties_Nederland.ht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olderpv.nl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fo@polderpv.n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olderpv.nl/nieuws_PV94.ht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8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gif"/><Relationship Id="rId4" Type="http://schemas.openxmlformats.org/officeDocument/2006/relationships/image" Target="../media/image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www.polderpv.nl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olderpv.nl/PV_Belgie_markt_jaaroverzicht.ht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4704" y="1052736"/>
            <a:ext cx="7772400" cy="1470025"/>
          </a:xfrm>
        </p:spPr>
        <p:txBody>
          <a:bodyPr>
            <a:noAutofit/>
          </a:bodyPr>
          <a:lstStyle/>
          <a:p>
            <a:r>
              <a:rPr lang="nl-NL" sz="3600" b="1" dirty="0" smtClean="0"/>
              <a:t>Nederland start door met </a:t>
            </a:r>
            <a:r>
              <a:rPr lang="nl-NL" sz="3600" b="1" dirty="0"/>
              <a:t>zonnestroom in een chaotische </a:t>
            </a:r>
            <a:r>
              <a:rPr lang="nl-NL" sz="3600" b="1" dirty="0" smtClean="0"/>
              <a:t>markt</a:t>
            </a:r>
            <a:br>
              <a:rPr lang="nl-NL" sz="3600" b="1" dirty="0" smtClean="0"/>
            </a:br>
            <a:r>
              <a:rPr lang="nl-NL" sz="3600" b="1" dirty="0"/>
              <a:t/>
            </a:r>
            <a:br>
              <a:rPr lang="nl-NL" sz="3600" b="1" dirty="0"/>
            </a:br>
            <a:r>
              <a:rPr lang="nl-NL" sz="3600" b="1" dirty="0" smtClean="0"/>
              <a:t>The Solar </a:t>
            </a:r>
            <a:r>
              <a:rPr lang="nl-NL" sz="3600" b="1" dirty="0" err="1" smtClean="0"/>
              <a:t>Future</a:t>
            </a:r>
            <a:r>
              <a:rPr lang="nl-NL" sz="3600" b="1" dirty="0" smtClean="0"/>
              <a:t> NL ‘12</a:t>
            </a:r>
            <a:endParaRPr lang="nl-NL" sz="3600" b="1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50504" y="3429000"/>
            <a:ext cx="6400800" cy="1126976"/>
          </a:xfrm>
        </p:spPr>
        <p:txBody>
          <a:bodyPr>
            <a:normAutofit fontScale="85000" lnSpcReduction="20000"/>
          </a:bodyPr>
          <a:lstStyle/>
          <a:p>
            <a:r>
              <a:rPr lang="nl-NL" sz="2400" i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Peter J. </a:t>
            </a:r>
            <a:r>
              <a:rPr lang="nl-NL" sz="2400" i="1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2400" i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- Polder PV</a:t>
            </a:r>
          </a:p>
          <a:p>
            <a:r>
              <a:rPr lang="nl-NL" sz="2400" i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Leiden (ZH)</a:t>
            </a:r>
          </a:p>
          <a:p>
            <a:r>
              <a:rPr lang="nl-NL" sz="1600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2"/>
              </a:rPr>
              <a:t>www.polderpv.nl</a:t>
            </a:r>
            <a:endParaRPr lang="nl-NL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info@polderpv.nl</a:t>
            </a:r>
            <a:endParaRPr lang="nl-NL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867268"/>
            <a:ext cx="54864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8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</p:spPr>
        <p:txBody>
          <a:bodyPr>
            <a:normAutofit/>
          </a:bodyPr>
          <a:lstStyle/>
          <a:p>
            <a:pPr algn="l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95536" y="127561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Nieuwste markt gegevens </a:t>
            </a:r>
            <a:r>
              <a:rPr lang="nl-NL" sz="14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netgekoppelde</a:t>
            </a:r>
            <a:r>
              <a:rPr lang="nl-NL" sz="14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PV-capaciteit prognoses &gt;&gt;&gt; 2012 </a:t>
            </a:r>
            <a:r>
              <a:rPr lang="nl-NL" sz="1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Ververste historische cijfers </a:t>
            </a:r>
            <a:r>
              <a:rPr lang="nl-NL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verstrekt aan Polder PV, status 23 april 2012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2115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>
            <a:off x="314942" y="4933647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Ontwikkeling van cumulaties </a:t>
            </a:r>
            <a:r>
              <a:rPr lang="nl-NL" sz="1200" i="1" dirty="0" err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netgekoppelde</a:t>
            </a:r>
            <a:r>
              <a:rPr lang="nl-NL" sz="12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capaciteit volgens CBS statistieken (groen) en van het gecertificeerde, bij </a:t>
            </a:r>
            <a:r>
              <a:rPr lang="nl-NL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geregistreerde volume (rood). Op basis van de bekende cijfers zijn via Excel tweedegraads polynomen uitgezet met prognoses in de nabije “toekomst”, voor 2011-2012 (CBS) en 2012 (</a:t>
            </a:r>
            <a:r>
              <a:rPr lang="nl-NL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). Op basis van “trend”: 2011 markgroei </a:t>
            </a:r>
            <a:r>
              <a:rPr lang="nl-NL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netgekoppeld</a:t>
            </a:r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plm. 112-82,7 = 29,3 </a:t>
            </a:r>
            <a:r>
              <a:rPr lang="nl-NL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. Echter in 2011 mogelijk &gt;6 </a:t>
            </a:r>
            <a:r>
              <a:rPr lang="nl-NL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aan “nieuwlichter” WWZ bij gekomen, vanaf mei. Maakt </a:t>
            </a:r>
            <a:r>
              <a:rPr lang="nl-NL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mogelijk 35-36 </a:t>
            </a:r>
            <a:r>
              <a:rPr lang="nl-NL" sz="1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groei</a:t>
            </a:r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5151309" y="2945384"/>
            <a:ext cx="11180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“Groei” 29,3</a:t>
            </a:r>
            <a:endParaRPr lang="nl-NL" sz="1000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5782327" y="2366216"/>
            <a:ext cx="9740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“Groei” 42</a:t>
            </a:r>
            <a:endParaRPr lang="nl-NL" sz="1000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88889"/>
            <a:ext cx="5886452" cy="4143819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7218218" y="2120831"/>
            <a:ext cx="18175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CBS 2012 plm. 154 </a:t>
            </a:r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endParaRPr lang="nl-NL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7134129" y="1551275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Prognose 2011-12:</a:t>
            </a:r>
            <a:endParaRPr lang="nl-NL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7171428" y="3191605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2012 plm. 85 </a:t>
            </a:r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endParaRPr lang="nl-NL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7140957" y="2737691"/>
            <a:ext cx="2003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CBS  2011 plm. 112 </a:t>
            </a:r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endParaRPr lang="nl-NL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96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50781"/>
            <a:ext cx="5976664" cy="3984443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</p:spPr>
        <p:txBody>
          <a:bodyPr>
            <a:normAutofit/>
          </a:bodyPr>
          <a:lstStyle/>
          <a:p>
            <a:pPr algn="l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95536" y="127561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Nieuwste markt gegevens </a:t>
            </a:r>
            <a:r>
              <a:rPr lang="nl-NL" sz="1400" b="1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netgekoppelde</a:t>
            </a:r>
            <a:r>
              <a:rPr lang="nl-NL" sz="14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PV-capaciteit: jaar groei cijfers </a:t>
            </a:r>
            <a:r>
              <a:rPr lang="nl-NL" sz="1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Ververste historische cijfers </a:t>
            </a:r>
            <a:r>
              <a:rPr lang="nl-NL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verstrekt aan Polder PV, status 23 april 2012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2115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>
            <a:off x="359532" y="4590256"/>
            <a:ext cx="8496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Ontwikkeling van 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jaargroei </a:t>
            </a:r>
            <a:r>
              <a:rPr lang="nl-NL" sz="1200" i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netgekoppelde</a:t>
            </a:r>
            <a:r>
              <a:rPr lang="nl-NL" sz="12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capaciteit volgens CBS statistieken (groen) en van het gecertificeerde, bij </a:t>
            </a:r>
            <a:r>
              <a:rPr lang="nl-NL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geregistreerde volume (rood). 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CBS groei is vanaf 2007 weer ingezet middels SDE, maar volumes blijven nog (zeer) beperkt. Let op dat gecertificeerde capaciteit groei volgens laatste data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in 2004 en 2005 iets </a:t>
            </a:r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boven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 oude CBS cijfers blijkt te liggen (gele pijlen). Vanaf 2008 werd de “SDE groei” ingezet bij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Echter, het “gat” met CBS groei werd in 2010 al groter, wat al aangaf dat steeds meer nieuwe capaciteit buiten SDE om werd gerealiseerd. Voorlopige cijfer voor 2012 (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is voor de eerste drie maanden van het jaar, in apart kader groei vlg. maandrapporten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tm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April 2012.</a:t>
            </a:r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71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</p:spPr>
        <p:txBody>
          <a:bodyPr>
            <a:normAutofit/>
          </a:bodyPr>
          <a:lstStyle/>
          <a:p>
            <a:pPr algn="l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51464" y="116632"/>
            <a:ext cx="8813024" cy="1415772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Een markt in chaos: “nogal” wat leveranciers … van zeer verschillend pluimage</a:t>
            </a:r>
            <a:endParaRPr lang="nl-NL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Status 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 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mei 2012: </a:t>
            </a:r>
            <a:r>
              <a:rPr lang="nl-NL" sz="12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283 </a:t>
            </a:r>
            <a:r>
              <a:rPr lang="nl-NL" sz="12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stuks 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(incl. 6 energiebedrijven met PV-aanbiedingen)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Enkele “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duplo’s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“ (onder andere naam [ook] aanbieden, niet altijd duidelijk wie er achter zit)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Paar “buitenlandse” bedrijven die de gekke ‘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ollandse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markt ook wel zien zitten en een filiaal in NL opzetten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Van de 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277 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“gewone” aanbieders zijn slechts 53 lid van branche organisatie Holland Solar (</a:t>
            </a:r>
            <a:r>
              <a:rPr lang="nl-NL" sz="12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19,1%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…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CBS wilde heel erg graag een kopie van “mijn lijst” n.a.v. 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NRC 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Nextcheckt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 artikel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(30 april 2012)…</a:t>
            </a:r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6" name="Rechte verbindingslijn 5"/>
          <p:cNvCxnSpPr/>
          <p:nvPr/>
        </p:nvCxnSpPr>
        <p:spPr>
          <a:xfrm>
            <a:off x="2115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74" y="2348880"/>
            <a:ext cx="3055045" cy="30963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kstvak 6"/>
          <p:cNvSpPr txBox="1"/>
          <p:nvPr/>
        </p:nvSpPr>
        <p:spPr>
          <a:xfrm>
            <a:off x="2013783" y="3690898"/>
            <a:ext cx="2160240" cy="1754326"/>
          </a:xfrm>
          <a:prstGeom prst="rect">
            <a:avLst/>
          </a:prstGeom>
          <a:solidFill>
            <a:schemeClr val="accent6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“Een aantal partijen gaan het redden en een aantal niet. We gaan het redden omdat we ons anders positioneren. Wij denken dat service de doorslag gaat 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geven.”</a:t>
            </a:r>
          </a:p>
          <a:p>
            <a:endParaRPr lang="nl-NL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5"/>
              </a:rPr>
              <a:t>CEO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  <a:hlinkClick r:id="rId5"/>
              </a:rPr>
              <a:t>ZoniQ</a:t>
            </a:r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32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85085" y="417458"/>
            <a:ext cx="8761433" cy="526297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Een markt in chaos … veel wensenlijstjes en enorme dynamiek</a:t>
            </a:r>
          </a:p>
          <a:p>
            <a:pPr algn="ctr"/>
            <a:endParaRPr lang="nl-NL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(1) Een 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willekeurige 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greep uit </a:t>
            </a:r>
            <a:r>
              <a:rPr lang="nl-NL" sz="1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plannen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(VELE anderen!):</a:t>
            </a:r>
          </a:p>
          <a:p>
            <a:pPr algn="ctr"/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International Solar: </a:t>
            </a:r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4 </a:t>
            </a:r>
            <a:r>
              <a:rPr lang="nl-NL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in 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2012. Solar Green Point 1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A20 R’dam.</a:t>
            </a:r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Pfixx</a:t>
            </a:r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Solar: alle vuilnisbelten vol! (</a:t>
            </a:r>
            <a:r>
              <a:rPr lang="nl-NL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Azewijn</a:t>
            </a:r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1,8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).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Twence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plan: 7,5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in Twente.</a:t>
            </a:r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Zoneco</a:t>
            </a:r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: 2020 50 miljoen zonnepanelen geïnstalleerd, 2,2 </a:t>
            </a:r>
            <a:r>
              <a:rPr lang="nl-NL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TWh</a:t>
            </a:r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/jaar “kropje sla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”.</a:t>
            </a:r>
          </a:p>
          <a:p>
            <a:pPr algn="ctr"/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Provincie Fryslân: 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Sinnestroom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- van 5 &gt;&gt; 50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“tussen nu en 2015” (plm. 11,3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/jaar).</a:t>
            </a:r>
            <a:b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KEMA “Actieplan Zonnestroom” nov. 2011: 2020 - 40x zoveel capaciteit (“</a:t>
            </a:r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4 </a:t>
            </a:r>
            <a:r>
              <a:rPr lang="nl-NL" sz="1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GWp</a:t>
            </a:r>
            <a:r>
              <a:rPr lang="nl-NL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zonder subsidies”?)</a:t>
            </a:r>
          </a:p>
          <a:p>
            <a:pPr algn="ctr"/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(2) </a:t>
            </a:r>
            <a:r>
              <a:rPr lang="nl-NL" sz="1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Implementatie</a:t>
            </a:r>
            <a:r>
              <a:rPr lang="nl-NL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soms al geruime tijd in werking:</a:t>
            </a:r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Gemeentes: burgers “helpen” met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hoge (1-2 €/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Wp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tot soms idiote 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3,50 €/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Wp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aanschaf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subsidies. Goed 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overzicht 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bij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Solarsenergy.nl</a:t>
            </a:r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Provincies: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(O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vertekend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) “</a:t>
            </a:r>
            <a:r>
              <a:rPr lang="nl-NL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Limburg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se Zonnepanelen”, budget  € 1,6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miljoen, gevolgd door </a:t>
            </a:r>
            <a:b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nl-NL" sz="1400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LES </a:t>
            </a:r>
            <a:r>
              <a:rPr lang="nl-NL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Limburg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PV €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0,80/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Wp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max. € 1.000/HH 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tm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April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2014.</a:t>
            </a:r>
            <a:endParaRPr lang="nl-NL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nl-NL" sz="12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(3) </a:t>
            </a:r>
            <a:r>
              <a:rPr lang="nl-NL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Nieuw, eerste tenen in het water: </a:t>
            </a:r>
            <a:r>
              <a:rPr lang="nl-NL" sz="1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lease / huur / participatie </a:t>
            </a:r>
            <a:r>
              <a:rPr lang="nl-NL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constructies:</a:t>
            </a:r>
            <a:br>
              <a:rPr lang="nl-NL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400" i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ZonVast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Greenchoice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/Zonnefabriek, </a:t>
            </a:r>
            <a:r>
              <a:rPr lang="nl-NL" sz="1400" i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Waifer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nl-NL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Zonopnederland.nl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etc.</a:t>
            </a:r>
          </a:p>
          <a:p>
            <a:pPr algn="ctr"/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(4) (Relatief) nieuw 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 zeer hard 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gegroeid </a:t>
            </a:r>
            <a:r>
              <a:rPr lang="nl-NL" sz="1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inkoop acties 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(77 stuks):</a:t>
            </a:r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Het meest Hollandse fenomeen van allemaal. Begonnen 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met </a:t>
            </a:r>
            <a:r>
              <a:rPr lang="nl-NL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Zonnehoven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Deventer/Overijssel (77 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HH / 151 </a:t>
            </a:r>
            <a:r>
              <a:rPr lang="nl-NL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kWp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), vervolg actie </a:t>
            </a:r>
            <a:r>
              <a:rPr lang="nl-NL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Zon Deventer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(met Diepenveen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).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Overijssel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2012 “laatste” actie / € 700.000 / 10,7 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2011 “jaar van </a:t>
            </a:r>
            <a:r>
              <a:rPr lang="nl-NL" sz="1400" i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Wijwillenzon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”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(?? 6 - 10 </a:t>
            </a:r>
            <a:r>
              <a:rPr lang="nl-NL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??); 2012 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WWZ krijgt er geen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genoeg van ?</a:t>
            </a:r>
            <a:r>
              <a:rPr lang="nl-NL" sz="1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…</a:t>
            </a:r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0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</a:t>
            </a:r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Minnesma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/WWZ in </a:t>
            </a:r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Tubantia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7 mei 2012:  “50.000  panelen afgezet” in 2011, in 2012  “doen we het weer”…</a:t>
            </a:r>
            <a:endParaRPr lang="nl-NL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6" name="Rechte verbindingslijn 5"/>
          <p:cNvCxnSpPr/>
          <p:nvPr/>
        </p:nvCxnSpPr>
        <p:spPr>
          <a:xfrm>
            <a:off x="2115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43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37185" y="515555"/>
            <a:ext cx="8761433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Een markt in chaos … </a:t>
            </a:r>
            <a:r>
              <a:rPr lang="nl-NL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en ondertussen “op de markt”:</a:t>
            </a:r>
          </a:p>
          <a:p>
            <a:pPr algn="ctr"/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Diverse actoren “zonnepanelen inkoop acties”, voorbeelden</a:t>
            </a:r>
          </a:p>
          <a:p>
            <a:pPr algn="ctr"/>
            <a:endParaRPr lang="nl-NL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Provincies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Overijssel zeer actief op diverse vlakken, “trekker” bij aanschaf subsidies PV.</a:t>
            </a:r>
          </a:p>
          <a:p>
            <a:pPr algn="ctr"/>
            <a:endParaRPr lang="nl-NL" sz="11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Gemeentes</a:t>
            </a:r>
            <a:r>
              <a:rPr lang="nl-NL" sz="11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schaalvergroting van “achterhaalde” kleinschalige  steun binnen gemeentes, door grote inkoop acties met collega’s &gt;&gt;&gt; 19 gemeentes </a:t>
            </a:r>
            <a:r>
              <a:rPr lang="nl-NL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Noord-Holland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20 gemeentes regio </a:t>
            </a:r>
            <a:r>
              <a:rPr lang="nl-NL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Nijmegen – Arnhem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(laatste Europese aanbesteding).  </a:t>
            </a:r>
            <a:r>
              <a:rPr lang="nl-NL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Route du Soleil 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IJmond e.a. Noord-Holland. Hoog potentieel!</a:t>
            </a:r>
          </a:p>
          <a:p>
            <a:pPr algn="ctr"/>
            <a:endParaRPr lang="nl-NL" sz="11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Maatschappelijke organisaties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(Stichting </a:t>
            </a:r>
            <a:r>
              <a:rPr lang="nl-NL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Urgenda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/ </a:t>
            </a:r>
            <a:r>
              <a:rPr lang="nl-NL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Wijwillenzon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Natuur &amp; Milieu (Rabo/SET) / </a:t>
            </a:r>
            <a:r>
              <a:rPr lang="nl-NL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Zon Zoekt Dak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; Vereniging Eigen Huis / </a:t>
            </a:r>
            <a:r>
              <a:rPr lang="nl-NL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1.2.3 Zonne-energie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Zeeuwse Milieu Federatie/</a:t>
            </a:r>
            <a:r>
              <a:rPr lang="nl-NL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Zeeuwind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/ </a:t>
            </a:r>
            <a:r>
              <a:rPr lang="nl-NL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Het Zoneffect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algn="ctr"/>
            <a:endParaRPr lang="nl-NL" sz="11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Agrarische  wereld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(hoog potentieel qua volumes: </a:t>
            </a:r>
            <a:r>
              <a:rPr lang="nl-NL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LTO Noord Vraagbundeling, </a:t>
            </a:r>
            <a:r>
              <a:rPr lang="nl-NL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Stimuland</a:t>
            </a:r>
            <a:r>
              <a:rPr lang="nl-NL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boeren Overijssel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</a:t>
            </a:r>
          </a:p>
          <a:p>
            <a:pPr algn="ctr"/>
            <a:endParaRPr lang="nl-NL" sz="11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Zonnestroom </a:t>
            </a:r>
            <a:r>
              <a:rPr lang="nl-NL" sz="1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systeem leveranciers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(diverse met eigen “inkoop acties”, pure commerciële interesse. </a:t>
            </a:r>
            <a:b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Opvallend: </a:t>
            </a:r>
            <a:r>
              <a:rPr lang="nl-NL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Zonopkomst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van </a:t>
            </a:r>
            <a:r>
              <a:rPr lang="nl-NL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Wadenso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en Energiekracht: mogelijk zo’n 6 </a:t>
            </a:r>
            <a:r>
              <a:rPr lang="nl-NL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af te zetten?)</a:t>
            </a:r>
          </a:p>
          <a:p>
            <a:pPr algn="ctr"/>
            <a:endParaRPr lang="nl-NL" sz="11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Bedrijven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aankoop collectieven (</a:t>
            </a:r>
            <a:r>
              <a:rPr lang="nl-NL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Zonnige Kansen voor Ondernemers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Rheden, </a:t>
            </a:r>
            <a:r>
              <a:rPr lang="nl-NL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Ondernemer Zoekt Zon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Putten)</a:t>
            </a:r>
          </a:p>
          <a:p>
            <a:pPr algn="ctr"/>
            <a:endParaRPr lang="nl-NL" sz="11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1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Huurderscorporaties</a:t>
            </a:r>
            <a:r>
              <a:rPr lang="nl-NL" sz="11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The </a:t>
            </a:r>
            <a:r>
              <a:rPr lang="nl-NL" sz="11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Sleeping</a:t>
            </a:r>
            <a:r>
              <a:rPr lang="nl-NL" sz="1100" dirty="0">
                <a:latin typeface="Verdana" pitchFamily="34" charset="0"/>
                <a:ea typeface="Verdana" pitchFamily="34" charset="0"/>
                <a:cs typeface="Verdana" pitchFamily="34" charset="0"/>
              </a:rPr>
              <a:t> Giant </a:t>
            </a:r>
            <a:r>
              <a:rPr lang="nl-NL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Awakens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nl-NL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Zonnig Huren 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project </a:t>
            </a:r>
            <a:r>
              <a:rPr lang="nl-NL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Atrivé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, 22 corporaties – 2013 ff 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?)</a:t>
            </a:r>
          </a:p>
          <a:p>
            <a:pPr algn="ctr"/>
            <a:endParaRPr lang="nl-NL" sz="11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nl-NL" sz="11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 misschien wel de belangrijkste:</a:t>
            </a:r>
          </a:p>
          <a:p>
            <a:pPr algn="ctr"/>
            <a:endParaRPr lang="nl-NL" sz="11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1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Grassroot organisaties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(lokale burger initiatieven zoals pionier </a:t>
            </a:r>
            <a:r>
              <a:rPr lang="nl-NL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Zonnehoven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Deventer, </a:t>
            </a:r>
            <a:r>
              <a:rPr lang="nl-NL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Nudge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met “buurtburgemeesters” in project </a:t>
            </a:r>
            <a:r>
              <a:rPr lang="nl-NL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Zonnekracht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diverse insteken vanuit de </a:t>
            </a:r>
            <a:r>
              <a:rPr lang="nl-NL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Transition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Town beweging - </a:t>
            </a:r>
            <a:r>
              <a:rPr lang="nl-NL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Solarblitz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Zutphen, Stichting </a:t>
            </a:r>
            <a:r>
              <a:rPr lang="nl-NL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MijnStad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2020 - o.a. </a:t>
            </a:r>
            <a:r>
              <a:rPr lang="nl-NL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500 Zonnedaken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Roermond en Sittard-Geleen, in samenwerking met “regionaal” energiebedrijf </a:t>
            </a:r>
            <a:r>
              <a:rPr lang="nl-NL" sz="11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ReggeStroom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/ </a:t>
            </a:r>
            <a:r>
              <a:rPr lang="nl-NL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Qwint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B.V. = </a:t>
            </a:r>
            <a:r>
              <a:rPr lang="nl-NL" sz="11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Trianel</a:t>
            </a:r>
            <a:r>
              <a:rPr lang="nl-NL" sz="11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etc.)</a:t>
            </a:r>
          </a:p>
        </p:txBody>
      </p:sp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113521" y="4509120"/>
            <a:ext cx="8784976" cy="1296144"/>
          </a:xfrm>
          <a:prstGeom prst="rect">
            <a:avLst/>
          </a:prstGeom>
          <a:solidFill>
            <a:srgbClr val="FFFFCC">
              <a:alpha val="25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</p:spPr>
        <p:txBody>
          <a:bodyPr>
            <a:normAutofit/>
          </a:bodyPr>
          <a:lstStyle/>
          <a:p>
            <a:pPr algn="l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cxnSp>
        <p:nvCxnSpPr>
          <p:cNvPr id="6" name="Rechte verbindingslijn 5"/>
          <p:cNvCxnSpPr/>
          <p:nvPr/>
        </p:nvCxnSpPr>
        <p:spPr>
          <a:xfrm>
            <a:off x="2115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e toelichting 6"/>
          <p:cNvSpPr/>
          <p:nvPr/>
        </p:nvSpPr>
        <p:spPr>
          <a:xfrm flipH="1" flipV="1">
            <a:off x="7236293" y="32846"/>
            <a:ext cx="1763149" cy="731858"/>
          </a:xfrm>
          <a:prstGeom prst="wedgeEllipseCallout">
            <a:avLst>
              <a:gd name="adj1" fmla="val -67348"/>
              <a:gd name="adj2" fmla="val 5657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7361783" y="137165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 </a:t>
            </a:r>
            <a:r>
              <a:rPr lang="nl-NL" sz="1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WIJ</a:t>
            </a:r>
            <a:r>
              <a:rPr lang="nl-NL" sz="1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dan?</a:t>
            </a:r>
          </a:p>
          <a:p>
            <a:pPr algn="ctr"/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6 E-bedrijven</a:t>
            </a:r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Ovale toelichting 10"/>
          <p:cNvSpPr/>
          <p:nvPr/>
        </p:nvSpPr>
        <p:spPr>
          <a:xfrm flipV="1">
            <a:off x="235292" y="44624"/>
            <a:ext cx="1554314" cy="720080"/>
          </a:xfrm>
          <a:prstGeom prst="wedgeEllipseCallout">
            <a:avLst>
              <a:gd name="adj1" fmla="val -67348"/>
              <a:gd name="adj2" fmla="val 5657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ekstvak 11"/>
          <p:cNvSpPr txBox="1"/>
          <p:nvPr/>
        </p:nvSpPr>
        <p:spPr>
          <a:xfrm>
            <a:off x="323642" y="143054"/>
            <a:ext cx="137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Banken?</a:t>
            </a:r>
          </a:p>
          <a:p>
            <a:pPr algn="ctr"/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RaboZon</a:t>
            </a:r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8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</p:spPr>
        <p:txBody>
          <a:bodyPr>
            <a:normAutofit/>
          </a:bodyPr>
          <a:lstStyle/>
          <a:p>
            <a:pPr algn="l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03054" y="139204"/>
            <a:ext cx="8761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Een markt in chaos … “Hollandse tsunami” aan inkoop acties </a:t>
            </a:r>
            <a:r>
              <a:rPr lang="nl-NL" sz="14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(Borssele: beware!)</a:t>
            </a:r>
            <a:endParaRPr lang="nl-NL" sz="14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6" name="Rechte verbindingslijn 5"/>
          <p:cNvCxnSpPr/>
          <p:nvPr/>
        </p:nvCxnSpPr>
        <p:spPr>
          <a:xfrm>
            <a:off x="2115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05" y="552450"/>
            <a:ext cx="4962525" cy="532482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159096" y="1368201"/>
            <a:ext cx="38331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Extract uit de lange lijst met (status bereikt 11 mei 2012) </a:t>
            </a:r>
            <a:r>
              <a:rPr lang="nl-NL" sz="1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77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inkoop acties voor zonnestroom systemen van zeer divers pluimage in Nederland.</a:t>
            </a:r>
          </a:p>
          <a:p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Geen garantie op “volledigheid”, maar wel unieke verzameling met project details en links.</a:t>
            </a:r>
          </a:p>
          <a:p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 vinden onder url:</a:t>
            </a:r>
          </a:p>
          <a:p>
            <a:endParaRPr lang="nl-NL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000" dirty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http://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www.polderpv.nl/inkoopacties_Nederland.htm</a:t>
            </a:r>
            <a:endParaRPr lang="nl-NL" sz="1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nl-NL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Indien u meer (serieuze) projecten kent of nieuwe project details, gaarne mail met info en link(s), met  dank!</a:t>
            </a:r>
          </a:p>
          <a:p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5"/>
              </a:rPr>
              <a:t>info@polderpv.nl</a:t>
            </a:r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07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</p:spPr>
        <p:txBody>
          <a:bodyPr>
            <a:normAutofit/>
          </a:bodyPr>
          <a:lstStyle/>
          <a:p>
            <a:pPr algn="l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03054" y="139204"/>
            <a:ext cx="8761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Een markt in chaos … Nederlandse inkoop acties in kaart</a:t>
            </a:r>
            <a:endParaRPr lang="nl-NL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6" name="Rechte verbindingslijn 5"/>
          <p:cNvCxnSpPr/>
          <p:nvPr/>
        </p:nvCxnSpPr>
        <p:spPr>
          <a:xfrm>
            <a:off x="2115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0814"/>
            <a:ext cx="6948264" cy="5601664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6940242" y="893322"/>
            <a:ext cx="216024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Basis van kaart: “zonuren” volgens </a:t>
            </a:r>
            <a:b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© KNMI</a:t>
            </a:r>
          </a:p>
          <a:p>
            <a:endParaRPr lang="nl-NL" sz="14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Apart gelabeld: alle bekende “inkoop acties” voor/met zonnepanelen in Nederland, status 6 mei 2012, onderzoek / ingevulde kaart </a:t>
            </a:r>
            <a:b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©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www.polderpv.nl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(later nog acties bijgekomen)</a:t>
            </a:r>
          </a:p>
          <a:p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Teaser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b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Enorme activiteit in oost Nederland: misschien omdat ze zo “weinig” (…) zon hebben???</a:t>
            </a:r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03054" y="5009517"/>
            <a:ext cx="1272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Polder PV</a:t>
            </a:r>
            <a:endParaRPr lang="nl-NL" sz="1400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3" name="Rechte verbindingslijn met pijl 12"/>
          <p:cNvCxnSpPr/>
          <p:nvPr/>
        </p:nvCxnSpPr>
        <p:spPr>
          <a:xfrm flipV="1">
            <a:off x="1187624" y="3201646"/>
            <a:ext cx="576064" cy="181153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88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</p:spPr>
        <p:txBody>
          <a:bodyPr>
            <a:normAutofit/>
          </a:bodyPr>
          <a:lstStyle/>
          <a:p>
            <a:pPr algn="l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03054" y="139204"/>
            <a:ext cx="8761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Een markt in chaos … Nederlandse inkoop acties in kaart </a:t>
            </a:r>
            <a:r>
              <a:rPr lang="nl-NL" sz="1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endParaRPr lang="nl-NL" sz="14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6" name="Rechte verbindingslijn 5"/>
          <p:cNvCxnSpPr/>
          <p:nvPr/>
        </p:nvCxnSpPr>
        <p:spPr>
          <a:xfrm>
            <a:off x="2115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>
            <a:off x="1115616" y="4653136"/>
            <a:ext cx="7056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Basis van kaart: “zonuren” volgens </a:t>
            </a:r>
            <a:r>
              <a:rPr lang="nl-NL" sz="1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© KNMI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Detail van kaart vorige dia.</a:t>
            </a:r>
          </a:p>
          <a:p>
            <a:endParaRPr lang="nl-NL" sz="14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Meest actieve provincie: </a:t>
            </a:r>
            <a:r>
              <a:rPr lang="nl-NL" sz="1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Overijssel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Opgeschud door actie van </a:t>
            </a:r>
            <a:r>
              <a:rPr lang="nl-NL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Zonnehoven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in Deventer in 2011 (rode pijl) en een “mooi budget” om met veel inspiratie heul 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veul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zonnestroom van te gaan laten bakken… </a:t>
            </a:r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34" y="548680"/>
            <a:ext cx="6540532" cy="398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</p:spPr>
        <p:txBody>
          <a:bodyPr>
            <a:normAutofit/>
          </a:bodyPr>
          <a:lstStyle/>
          <a:p>
            <a:pPr algn="l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cxnSp>
        <p:nvCxnSpPr>
          <p:cNvPr id="6" name="Rechte verbindingslijn 5"/>
          <p:cNvCxnSpPr/>
          <p:nvPr/>
        </p:nvCxnSpPr>
        <p:spPr>
          <a:xfrm>
            <a:off x="2115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>
            <a:off x="611560" y="980728"/>
            <a:ext cx="7810400" cy="372409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 nu, het spannendste:</a:t>
            </a:r>
          </a:p>
          <a:p>
            <a:endParaRPr lang="nl-NL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Hoeveel capaciteit in 2011</a:t>
            </a:r>
            <a:r>
              <a:rPr lang="nl-NL" sz="2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</a:t>
            </a:r>
            <a:r>
              <a:rPr lang="nl-NL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en 2012 mogelijk???</a:t>
            </a:r>
          </a:p>
          <a:p>
            <a:endParaRPr lang="nl-NL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… en mogelijke “economische” gevolgen …</a:t>
            </a:r>
          </a:p>
          <a:p>
            <a:endParaRPr lang="nl-NL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… reken exercities  </a:t>
            </a:r>
            <a:r>
              <a:rPr lang="nl-NL" sz="2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met natte vingers </a:t>
            </a:r>
            <a:r>
              <a:rPr lang="nl-NL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…</a:t>
            </a:r>
          </a:p>
          <a:p>
            <a:endParaRPr lang="nl-NL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nl-NL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</a:t>
            </a:r>
            <a:r>
              <a:rPr lang="nl-NL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CBS cijfers 2011 waarschijnlijk nog </a:t>
            </a:r>
            <a:r>
              <a:rPr lang="nl-NL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niet</a:t>
            </a:r>
            <a:r>
              <a:rPr lang="nl-NL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bekend op 24 mei 2012… </a:t>
            </a:r>
            <a:endParaRPr lang="nl-NL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8774668" y="3275964"/>
            <a:ext cx="369332" cy="279418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Anna’s Hoeve, Moerkapelle (ZH)</a:t>
            </a:r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21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15" y="526090"/>
            <a:ext cx="5715000" cy="3886200"/>
          </a:xfrm>
          <a:prstGeom prst="rect">
            <a:avLst/>
          </a:prstGeom>
        </p:spPr>
      </p:pic>
      <p:sp>
        <p:nvSpPr>
          <p:cNvPr id="32" name="Rechthoek 31"/>
          <p:cNvSpPr/>
          <p:nvPr/>
        </p:nvSpPr>
        <p:spPr>
          <a:xfrm>
            <a:off x="6802946" y="2372687"/>
            <a:ext cx="1596347" cy="240065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nl-NL" sz="15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</p:spPr>
        <p:txBody>
          <a:bodyPr>
            <a:normAutofit/>
          </a:bodyPr>
          <a:lstStyle/>
          <a:p>
            <a:pPr algn="l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95536" y="2870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Nieuwste markt gegevens  PV-capaciteit prognoses &gt;&gt;&gt; 2012 </a:t>
            </a:r>
            <a:r>
              <a:rPr lang="nl-NL" sz="1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Ververste historische cijfers 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verstrekt aan Polder PV, status 23 april 2012</a:t>
            </a:r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Rechte verbindingslijn 6"/>
          <p:cNvCxnSpPr/>
          <p:nvPr/>
        </p:nvCxnSpPr>
        <p:spPr>
          <a:xfrm>
            <a:off x="2115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/>
          <p:cNvSpPr txBox="1"/>
          <p:nvPr/>
        </p:nvSpPr>
        <p:spPr>
          <a:xfrm>
            <a:off x="251519" y="4462080"/>
            <a:ext cx="57912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Wat “wordt” de </a:t>
            </a:r>
            <a:r>
              <a:rPr lang="nl-NL" sz="1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accumulatie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en de </a:t>
            </a:r>
            <a:r>
              <a:rPr lang="nl-NL" sz="1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marktgroei 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 2012?  Vraagteken op vraagteken. </a:t>
            </a:r>
            <a:b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nl-NL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netgekoppeld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= MEP/SDE  (rood, “normale SDE  condities”, 85 </a:t>
            </a:r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Totaal </a:t>
            </a:r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netgekoppeld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= MEP/SDE + wat daar buiten valt (groen, 154 </a:t>
            </a:r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Niet </a:t>
            </a:r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netgekoppeld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= groen minus rood, plm. 69 </a:t>
            </a:r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“Nieuw” inkoopacties </a:t>
            </a:r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netgekoppeld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in 2012 (geel, grove schatting, </a:t>
            </a:r>
            <a:r>
              <a:rPr lang="nl-NL" sz="1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42 </a:t>
            </a:r>
            <a:r>
              <a:rPr lang="nl-NL" sz="1000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Autonoom (zeer onzeker, slecht bekend, “stabiel” [CBS], violet, 5 </a:t>
            </a:r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Diverse onzekerheden status projecten buiten dit alles om.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Stapeltje </a:t>
            </a:r>
            <a:r>
              <a:rPr lang="nl-NL" sz="10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2012: plm. 200 </a:t>
            </a:r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0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accumulatie, </a:t>
            </a:r>
            <a:r>
              <a:rPr lang="nl-NL" sz="1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marktgroei plm. </a:t>
            </a:r>
            <a:r>
              <a:rPr lang="nl-NL" sz="1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84 </a:t>
            </a:r>
            <a:r>
              <a:rPr lang="nl-NL" sz="1000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endParaRPr lang="nl-NL" sz="1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172200" y="636036"/>
            <a:ext cx="2952328" cy="51706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nl-NL" sz="1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nl-NL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nl-NL" sz="1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nl-NL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nl-NL" sz="1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Factoren 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die  </a:t>
            </a:r>
            <a:r>
              <a:rPr lang="nl-NL" sz="1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MEER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capaciteit zullen genereren:</a:t>
            </a:r>
          </a:p>
          <a:p>
            <a:endParaRPr lang="nl-NL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28600" indent="-228600">
              <a:buAutoNum type="arabicParenBoth"/>
            </a:pP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Realisaties van diverse  onbekende bijbouw plannen van grotere installaties buiten SDE  om.</a:t>
            </a:r>
          </a:p>
          <a:p>
            <a:pPr marL="228600" indent="-228600">
              <a:buAutoNum type="arabicParenBoth"/>
            </a:pP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Te conservatieve berekening afzet “acties” en </a:t>
            </a:r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bijplaatsingen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buiten SDE en “acties” om.</a:t>
            </a:r>
          </a:p>
          <a:p>
            <a:pPr marL="228600" indent="-228600">
              <a:buAutoNum type="arabicParenBoth"/>
            </a:pP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Het  </a:t>
            </a:r>
            <a:r>
              <a:rPr lang="nl-NL" sz="10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WWZ-effect 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- gooit er “nog eens” 50.000 panelen bij in 2012…</a:t>
            </a:r>
          </a:p>
          <a:p>
            <a:pPr marL="228600" indent="-228600">
              <a:buAutoNum type="arabicParenBoth"/>
            </a:pPr>
            <a:endParaRPr lang="nl-NL" sz="1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nl-NL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Factoren 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die </a:t>
            </a:r>
            <a:r>
              <a:rPr lang="nl-NL" sz="1000" b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MINDER</a:t>
            </a:r>
            <a:r>
              <a:rPr lang="nl-NL" sz="1000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capaciteit  zullen genereren:</a:t>
            </a:r>
          </a:p>
          <a:p>
            <a:endParaRPr lang="nl-NL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28600" indent="-228600">
              <a:buAutoNum type="arabicParenBoth"/>
            </a:pP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“Acties” hebben </a:t>
            </a:r>
            <a:r>
              <a:rPr lang="nl-NL" sz="1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negatieve impact 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op de autonome groei van “niet SDE installaties”. Meer acties  &gt;&gt; lagere “groene kolom”.</a:t>
            </a:r>
          </a:p>
          <a:p>
            <a:pPr marL="228600" indent="-228600">
              <a:buAutoNum type="arabicParenBoth"/>
            </a:pPr>
            <a:r>
              <a:rPr lang="nl-NL" sz="10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 beruchte “ </a:t>
            </a:r>
            <a:r>
              <a:rPr lang="nl-NL" sz="10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BTW  </a:t>
            </a:r>
            <a:r>
              <a:rPr lang="nl-NL" sz="1000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hoax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” (mei 2012  - wordt “subsidie” 2 jaar? ). Onzekerheden = slecht voor  de markt!</a:t>
            </a:r>
            <a:endParaRPr lang="nl-NL" sz="1000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28600" indent="-228600">
              <a:buAutoNum type="arabicParenBoth"/>
            </a:pP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SDE </a:t>
            </a:r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bijplaatsing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breekt trend en stort in.</a:t>
            </a:r>
          </a:p>
          <a:p>
            <a:pPr marL="228600" indent="-228600">
              <a:buAutoNum type="arabicParenBoth"/>
            </a:pPr>
            <a:endParaRPr lang="nl-NL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28600" indent="-228600">
              <a:buAutoNum type="arabicParenBoth"/>
            </a:pPr>
            <a:endParaRPr lang="nl-NL" sz="1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nl-NL" sz="1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PIJL-OMHOOG 7"/>
          <p:cNvSpPr/>
          <p:nvPr/>
        </p:nvSpPr>
        <p:spPr>
          <a:xfrm>
            <a:off x="7366101" y="737654"/>
            <a:ext cx="576064" cy="57606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PIJL-OMLAAG 12"/>
          <p:cNvSpPr/>
          <p:nvPr/>
        </p:nvSpPr>
        <p:spPr>
          <a:xfrm>
            <a:off x="7342883" y="5277688"/>
            <a:ext cx="551633" cy="565332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/>
          <p:cNvSpPr txBox="1"/>
          <p:nvPr/>
        </p:nvSpPr>
        <p:spPr>
          <a:xfrm>
            <a:off x="5673395" y="1425468"/>
            <a:ext cx="369332" cy="72008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ACTIES</a:t>
            </a:r>
            <a:endParaRPr lang="nl-NL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5673396" y="2185204"/>
            <a:ext cx="369332" cy="88375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Niet-SDE</a:t>
            </a:r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5673395" y="3221359"/>
            <a:ext cx="369332" cy="88375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MEP/SDE</a:t>
            </a:r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5794946" y="1063468"/>
            <a:ext cx="983437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autonoom</a:t>
            </a:r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9" name="Rechte verbindingslijn met pijl 18"/>
          <p:cNvCxnSpPr/>
          <p:nvPr/>
        </p:nvCxnSpPr>
        <p:spPr>
          <a:xfrm flipH="1">
            <a:off x="5571220" y="1201968"/>
            <a:ext cx="286841" cy="223500"/>
          </a:xfrm>
          <a:prstGeom prst="straightConnector1">
            <a:avLst/>
          </a:prstGeom>
          <a:ln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/>
          <p:cNvCxnSpPr/>
          <p:nvPr/>
        </p:nvCxnSpPr>
        <p:spPr>
          <a:xfrm>
            <a:off x="6252270" y="3245833"/>
            <a:ext cx="27122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al 8"/>
          <p:cNvSpPr/>
          <p:nvPr/>
        </p:nvSpPr>
        <p:spPr>
          <a:xfrm>
            <a:off x="3347864" y="5560355"/>
            <a:ext cx="2084579" cy="48277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574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</p:spPr>
        <p:txBody>
          <a:bodyPr>
            <a:normAutofit/>
          </a:bodyPr>
          <a:lstStyle/>
          <a:p>
            <a:pPr algn="l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/>
        </p:nvCxnSpPr>
        <p:spPr>
          <a:xfrm>
            <a:off x="-18711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vak 2"/>
          <p:cNvSpPr txBox="1"/>
          <p:nvPr/>
        </p:nvSpPr>
        <p:spPr>
          <a:xfrm>
            <a:off x="353787" y="836712"/>
            <a:ext cx="8427787" cy="292387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Hoofdpunten</a:t>
            </a:r>
          </a:p>
          <a:p>
            <a:endParaRPr lang="nl-NL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l-NL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Historische noot </a:t>
            </a:r>
            <a:r>
              <a:rPr lang="nl-NL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wat gebeurde er in </a:t>
            </a:r>
            <a:r>
              <a:rPr lang="nl-NL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</a:t>
            </a:r>
            <a:r>
              <a:rPr lang="nl-NL" sz="20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ol</a:t>
            </a:r>
            <a:r>
              <a:rPr lang="nl-NL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’ </a:t>
            </a:r>
            <a:r>
              <a:rPr lang="nl-NL" sz="20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days</a:t>
            </a:r>
            <a:r>
              <a:rPr lang="nl-NL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SDE</a:t>
            </a:r>
            <a:r>
              <a:rPr lang="nl-NL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– resultaten: tandengeknars tot zacht </a:t>
            </a:r>
            <a:r>
              <a:rPr lang="nl-NL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geween</a:t>
            </a:r>
            <a:endParaRPr lang="nl-NL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l-NL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Groei NL PV-markt</a:t>
            </a:r>
            <a:r>
              <a:rPr lang="nl-NL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de harde data: </a:t>
            </a:r>
            <a:r>
              <a:rPr lang="nl-NL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revisie, CBS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Aanbieders en (inkoop) acties - </a:t>
            </a:r>
            <a:r>
              <a:rPr lang="nl-NL" sz="20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too</a:t>
            </a:r>
            <a:r>
              <a:rPr lang="nl-NL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20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much</a:t>
            </a:r>
            <a:r>
              <a:rPr lang="nl-NL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20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to</a:t>
            </a:r>
            <a:r>
              <a:rPr lang="nl-NL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20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measure</a:t>
            </a:r>
            <a:r>
              <a:rPr lang="nl-NL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Groei potentieel markt </a:t>
            </a:r>
            <a:r>
              <a:rPr lang="nl-NL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extrapolaties 2011-2012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Economische consequenties </a:t>
            </a:r>
            <a:r>
              <a:rPr lang="nl-NL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speculaties / natte vinger</a:t>
            </a:r>
          </a:p>
          <a:p>
            <a:endParaRPr lang="nl-NL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14443" y="4643844"/>
            <a:ext cx="8427787" cy="738664"/>
          </a:xfrm>
          <a:prstGeom prst="rect">
            <a:avLst/>
          </a:prstGeom>
          <a:solidFill>
            <a:srgbClr val="FFFF99">
              <a:alpha val="8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16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“PV in Nederland: Kabbelend water en af en toe een waterval…”</a:t>
            </a:r>
          </a:p>
          <a:p>
            <a:endParaRPr lang="nl-NL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Gevonden in de mailbox van Polder PV, mei 2012.</a:t>
            </a:r>
            <a:endParaRPr lang="nl-NL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 rot="5400000">
            <a:off x="7674994" y="4590011"/>
            <a:ext cx="2691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Openbare Bibliotheek, Amsterdam</a:t>
            </a:r>
            <a:endParaRPr lang="nl-NL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44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</p:spPr>
        <p:txBody>
          <a:bodyPr>
            <a:normAutofit/>
          </a:bodyPr>
          <a:lstStyle/>
          <a:p>
            <a:pPr algn="l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43508" y="1124744"/>
            <a:ext cx="8856984" cy="353943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Marktsignalen </a:t>
            </a:r>
            <a:r>
              <a:rPr lang="nl-NL" sz="1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grotere </a:t>
            </a:r>
            <a:r>
              <a:rPr lang="nl-NL" sz="14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speler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 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2011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Afzet 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particulieren 90% zonder SDE, 10% met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SDE.</a:t>
            </a:r>
          </a:p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Afzet 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zakelijke markt &gt;90% met SDE,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onder 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10% zonder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SDE.</a:t>
            </a:r>
          </a:p>
          <a:p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Marktsignalen </a:t>
            </a:r>
            <a:r>
              <a:rPr lang="nl-NL" sz="1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jong bedrijf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omzet stijging 2010 &gt;&gt; 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2011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600%, helft particuliere, helft zakelijke markt. 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2011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30% SDE projecten.</a:t>
            </a:r>
          </a:p>
          <a:p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Energieleveren.nl / </a:t>
            </a:r>
            <a:r>
              <a:rPr lang="nl-NL" sz="1400" b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Liander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bericht aan PPV (15 mei 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2012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):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“… </a:t>
            </a:r>
            <a:r>
              <a:rPr lang="nl-NL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ruim </a:t>
            </a:r>
            <a:r>
              <a:rPr lang="nl-NL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10.000 installaties in ons netgebied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”… [NB: 3 </a:t>
            </a:r>
            <a:r>
              <a:rPr lang="nl-NL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mln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aansluitingen!]</a:t>
            </a:r>
          </a:p>
          <a:p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4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ECN Beleidsstudies</a:t>
            </a:r>
            <a:r>
              <a:rPr lang="nl-NL" sz="14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“</a:t>
            </a:r>
            <a:r>
              <a:rPr lang="nl-NL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30 </a:t>
            </a:r>
            <a:r>
              <a:rPr lang="nl-NL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” bijbouw in </a:t>
            </a:r>
            <a:r>
              <a:rPr lang="nl-NL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2011 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in </a:t>
            </a:r>
            <a:r>
              <a:rPr lang="nl-NL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EurObserv’ER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rapport april 2012. Uitgangspunten deels curieus, </a:t>
            </a:r>
            <a:r>
              <a:rPr lang="nl-NL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“11 </a:t>
            </a:r>
            <a:r>
              <a:rPr lang="nl-NL" sz="1400" i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vooral collectieve inkoop”</a:t>
            </a:r>
          </a:p>
          <a:p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(PPV 2011 all-in: 35-36 </a:t>
            </a:r>
            <a:r>
              <a:rPr lang="nl-NL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incl. WWZ 6 </a:t>
            </a:r>
            <a:r>
              <a:rPr lang="nl-NL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).</a:t>
            </a:r>
          </a:p>
          <a:p>
            <a:endParaRPr lang="nl-NL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Edwin Koot/</a:t>
            </a:r>
            <a:r>
              <a:rPr lang="nl-NL" sz="1400" b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SolarPlaza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&gt;45 MW groei in 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2012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(&gt;50% toename), 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2013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“eerste 100 MW markt zonder subsidies” (&gt;50% toename), op </a:t>
            </a:r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NuZakelijk.nl, 2 mei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2012.</a:t>
            </a:r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Rechte verbindingslijn 6"/>
          <p:cNvCxnSpPr/>
          <p:nvPr/>
        </p:nvCxnSpPr>
        <p:spPr>
          <a:xfrm>
            <a:off x="2115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>
            <a:off x="1115616" y="59446"/>
            <a:ext cx="7382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Marktgroei 2011-2012 ff</a:t>
            </a:r>
            <a:r>
              <a:rPr lang="nl-NL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nl-NL" sz="16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Enkele geluiden uit de markt</a:t>
            </a:r>
            <a:endParaRPr lang="nl-NL" sz="16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1677053" y="569137"/>
            <a:ext cx="6260060" cy="307777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Andere meningen, cijfers? Graag zelfs. 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info@polderpv.nl</a:t>
            </a:r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kstvak 11"/>
          <p:cNvSpPr txBox="1"/>
          <p:nvPr/>
        </p:nvSpPr>
        <p:spPr>
          <a:xfrm rot="16200000">
            <a:off x="8098262" y="5056107"/>
            <a:ext cx="369332" cy="170504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Leiden,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Vreewijk</a:t>
            </a:r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143508" y="4892966"/>
            <a:ext cx="8820979" cy="830997"/>
          </a:xfrm>
          <a:prstGeom prst="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BTW leed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E-mail aan een installateur (18 mei 2012)</a:t>
            </a:r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“Ik </a:t>
            </a:r>
            <a:r>
              <a:rPr lang="nl-NL" sz="12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lees net een stuk op internet over de BTW verlaging op de zonnepanelen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Dus </a:t>
            </a:r>
            <a:r>
              <a:rPr lang="nl-NL" sz="12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de zojuist gegeven opdracht voor het leveren van de panelen </a:t>
            </a:r>
            <a:r>
              <a:rPr lang="nl-NL" sz="12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vervalt hiermee </a:t>
            </a:r>
            <a:r>
              <a:rPr lang="nl-NL" sz="12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tot er duidelijkheid is over de btw verlaging die er per 1 juli 2012 aan zit te 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komen”. 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(bakken met frustraties weer, in “de markt”…)</a:t>
            </a:r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44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</p:spPr>
        <p:txBody>
          <a:bodyPr>
            <a:normAutofit/>
          </a:bodyPr>
          <a:lstStyle/>
          <a:p>
            <a:pPr algn="l"/>
            <a:r>
              <a:rPr lang="nl-NL" sz="12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Segaar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45623" y="476672"/>
            <a:ext cx="8856984" cy="5139869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Economische consequenties </a:t>
            </a:r>
            <a:r>
              <a:rPr lang="nl-NL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“agressieve” marktgroei I.</a:t>
            </a:r>
          </a:p>
          <a:p>
            <a:endParaRPr lang="nl-NL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nl-NL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nl-NL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nl-NL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(1) </a:t>
            </a:r>
            <a:r>
              <a:rPr lang="nl-NL" sz="14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Energiebelasting derving vanwege salderen</a:t>
            </a:r>
            <a:endParaRPr lang="nl-NL" sz="1400" u="sng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Basis uitgangspunten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(verder navragen bij Polder PV) </a:t>
            </a:r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Marktgroei “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Solarplaza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mix” scenario medio 2012 140 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medio 2013 plm. 250 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groei 2012: 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65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Specifieke jaaropbrengst zeer conservatief schatten op 800 kWh/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kWp.jaar</a:t>
            </a:r>
            <a:endParaRPr lang="nl-NL" sz="1400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nl-NL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Resultaat berekeningen met veel aannames </a:t>
            </a:r>
            <a:r>
              <a:rPr lang="nl-NL" sz="1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†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Gemiste EB/BTW verliezen voor de Staat in 2012: </a:t>
            </a:r>
            <a:r>
              <a:rPr lang="nl-NL" sz="1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13 miljoen Euro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Gemiste EB/BTW verliezen voor de Staat in 2013 : </a:t>
            </a:r>
            <a:r>
              <a:rPr lang="nl-NL" sz="1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&gt;24 miljoen Euro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Snel oplopend in volgende jaren, progressief. Hogere impact bij hoge productie draaiende nieuwe capaciteit.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Daar tegenover staan </a:t>
            </a:r>
            <a:r>
              <a:rPr lang="nl-NL" sz="1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éénmalige BTW inkomsten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bij aanschaf. Zou fors tegen kunnen gaan vallen indien invoering compensatie regeling (“12% subsidie”?</a:t>
            </a:r>
            <a:r>
              <a:rPr lang="nl-NL" sz="1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††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vanaf 1 juli 2012. </a:t>
            </a:r>
            <a:endParaRPr lang="nl-NL" sz="1400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0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†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Zie ook  eerdere  detail modellering in </a:t>
            </a:r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Ecofys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rapport </a:t>
            </a:r>
            <a:r>
              <a:rPr lang="nl-NL" sz="1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Verruimen salderingsmogelijkheden voor </a:t>
            </a:r>
            <a:r>
              <a:rPr lang="nl-NL" sz="10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hernieuwbare </a:t>
            </a:r>
            <a:r>
              <a:rPr lang="nl-NL" sz="1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energie 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(16 nov. 2011)</a:t>
            </a:r>
          </a:p>
          <a:p>
            <a:r>
              <a:rPr lang="nl-NL" sz="10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††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000" dirty="0">
                <a:latin typeface="Verdana" pitchFamily="34" charset="0"/>
                <a:ea typeface="Verdana" pitchFamily="34" charset="0"/>
                <a:cs typeface="Verdana" pitchFamily="34" charset="0"/>
              </a:rPr>
              <a:t>Zie 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bericht </a:t>
            </a:r>
            <a:r>
              <a:rPr lang="nl-NL" sz="1000" dirty="0">
                <a:latin typeface="Verdana" pitchFamily="34" charset="0"/>
                <a:ea typeface="Verdana" pitchFamily="34" charset="0"/>
                <a:cs typeface="Verdana" pitchFamily="34" charset="0"/>
              </a:rPr>
              <a:t>van  19 mei 2012: 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http</a:t>
            </a:r>
            <a:r>
              <a:rPr lang="nl-NL" sz="1000" dirty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://www.polderpv.nl/nieuws_PV94.htm#19mei2012_BTW_volgens_Volkskrant_bronnen</a:t>
            </a:r>
            <a:endParaRPr lang="nl-NL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Rechte verbindingslijn 6"/>
          <p:cNvCxnSpPr/>
          <p:nvPr/>
        </p:nvCxnSpPr>
        <p:spPr>
          <a:xfrm>
            <a:off x="2115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xplosie 1 4"/>
          <p:cNvSpPr/>
          <p:nvPr/>
        </p:nvSpPr>
        <p:spPr>
          <a:xfrm rot="21353668">
            <a:off x="5876731" y="935563"/>
            <a:ext cx="2963923" cy="1484297"/>
          </a:xfrm>
          <a:prstGeom prst="irregularSeal1">
            <a:avLst/>
          </a:prstGeom>
          <a:solidFill>
            <a:srgbClr val="FFFFCC">
              <a:alpha val="75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 rot="21321288">
            <a:off x="6534135" y="1347220"/>
            <a:ext cx="1516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Huiswerk voor </a:t>
            </a:r>
            <a:b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SolarPlaza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…</a:t>
            </a:r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 rot="16200000">
            <a:off x="7065106" y="4022948"/>
            <a:ext cx="369332" cy="377136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Particulier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Sunpower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systeem, Zuid-Holland</a:t>
            </a:r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68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</p:spPr>
        <p:txBody>
          <a:bodyPr>
            <a:normAutofit/>
          </a:bodyPr>
          <a:lstStyle/>
          <a:p>
            <a:pPr algn="l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82281" y="548680"/>
            <a:ext cx="8949978" cy="501675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Economische consequenties </a:t>
            </a:r>
            <a:r>
              <a:rPr lang="nl-NL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“agressieve” </a:t>
            </a:r>
            <a:r>
              <a:rPr lang="nl-NL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marktgroei II</a:t>
            </a:r>
            <a:r>
              <a:rPr lang="nl-NL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nl-NL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(2) </a:t>
            </a:r>
            <a:r>
              <a:rPr lang="nl-NL" sz="14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Verdienmodel leveranciers</a:t>
            </a:r>
          </a:p>
          <a:p>
            <a:endParaRPr lang="nl-NL" sz="12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nl-NL" sz="12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nl-NL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nl-NL" sz="14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Basis uitgangspunten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(verder navragen bij Polder PV)</a:t>
            </a:r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283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leveranciers van PV panelen, pakketten, systemen (status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mei 2012)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Afzet 2012 in Nederland: 45 (Koot) – 65 (gemiddeld) - 84 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Bij </a:t>
            </a:r>
            <a:r>
              <a:rPr lang="nl-NL" sz="1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65 </a:t>
            </a:r>
            <a:r>
              <a:rPr lang="nl-NL" sz="1400" b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&gt;&gt;&gt; gemiddeld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230 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kWp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/bedrijf.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Afzet “gewone” leverancier 2011: 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fifty-fifty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particuliere resp. zakelijke markt.</a:t>
            </a:r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nl-NL" sz="1400" b="1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Totaal €</a:t>
            </a:r>
            <a:r>
              <a:rPr lang="nl-NL" sz="1400" b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mln</a:t>
            </a:r>
            <a:r>
              <a:rPr lang="nl-NL" sz="1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115 omzet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door afzet in NL in 2012. </a:t>
            </a:r>
            <a:r>
              <a:rPr lang="nl-NL" sz="1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Voor </a:t>
            </a:r>
            <a:r>
              <a:rPr lang="nl-NL" sz="1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283 </a:t>
            </a:r>
            <a:r>
              <a:rPr lang="nl-NL" sz="1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aanbieders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Groot deel afzet zal slechts naar enkele grote spelers gaan (tientallen miljoenen Euro’s ). </a:t>
            </a:r>
          </a:p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 rest moet verdeeld worden onder alle andere aanbieders.</a:t>
            </a:r>
          </a:p>
          <a:p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Vraag: is “de rest” überhaupt wel 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levensvatbaar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met een paar ton afzet/bedrijf, forse financiële inkoop/afzet risico’s, en harde competitie op nog steeds een relatief beperkte markt?</a:t>
            </a:r>
          </a:p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Ter vergelijking:</a:t>
            </a:r>
            <a:b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CBS 2010: totaal omzet branche PV </a:t>
            </a:r>
            <a:r>
              <a:rPr lang="nl-NL" sz="1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€</a:t>
            </a:r>
            <a:r>
              <a:rPr lang="nl-NL" sz="1400" b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mln</a:t>
            </a:r>
            <a:r>
              <a:rPr lang="nl-NL" sz="14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491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(2009 + 48%; voornamelijk import/export, en projecten in het buitenland!)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2115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/>
          <p:cNvSpPr txBox="1"/>
          <p:nvPr/>
        </p:nvSpPr>
        <p:spPr>
          <a:xfrm>
            <a:off x="4067944" y="1052736"/>
            <a:ext cx="4741940" cy="738664"/>
          </a:xfrm>
          <a:prstGeom prst="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Marktsignaal  (2012-I)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“Ik </a:t>
            </a:r>
            <a:r>
              <a:rPr lang="nl-NL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verlies grote inkooporders op 1</a:t>
            </a:r>
            <a:r>
              <a:rPr lang="nl-NL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% van de prijs”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(kosten gaan voor kwaliteit)</a:t>
            </a:r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 rot="16200000">
            <a:off x="7785185" y="4743027"/>
            <a:ext cx="369332" cy="233120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1,34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kWp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Polder PV, Leiden</a:t>
            </a:r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7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" y="764704"/>
            <a:ext cx="5014587" cy="51374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</p:spPr>
        <p:txBody>
          <a:bodyPr>
            <a:normAutofit/>
          </a:bodyPr>
          <a:lstStyle/>
          <a:p>
            <a:pPr algn="l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088768" y="141067"/>
            <a:ext cx="6970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… en de grootste verliezer is de Staat der Nederlanden.</a:t>
            </a: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83" y="764704"/>
            <a:ext cx="3983367" cy="25654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8" name="Tekstvak 17"/>
          <p:cNvSpPr txBox="1"/>
          <p:nvPr/>
        </p:nvSpPr>
        <p:spPr>
          <a:xfrm>
            <a:off x="3096107" y="2266999"/>
            <a:ext cx="2206941" cy="307777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“The 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Raw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Facts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” &gt;&gt;&gt;</a:t>
            </a:r>
            <a:endParaRPr lang="nl-NL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PIJL-LINKS 19"/>
          <p:cNvSpPr/>
          <p:nvPr/>
        </p:nvSpPr>
        <p:spPr>
          <a:xfrm rot="19163584">
            <a:off x="3970359" y="892555"/>
            <a:ext cx="552714" cy="432048"/>
          </a:xfrm>
          <a:prstGeom prst="leftArrow">
            <a:avLst>
              <a:gd name="adj1" fmla="val 36122"/>
              <a:gd name="adj2" fmla="val 50000"/>
            </a:avLst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1" name="Rechte verbindingslijn 20"/>
          <p:cNvCxnSpPr/>
          <p:nvPr/>
        </p:nvCxnSpPr>
        <p:spPr>
          <a:xfrm>
            <a:off x="2115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1" y="0"/>
            <a:ext cx="680692" cy="620688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61" y="10128"/>
            <a:ext cx="680692" cy="61056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87" y="4291824"/>
            <a:ext cx="3143958" cy="1610319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9" name="Tekstvak 18"/>
          <p:cNvSpPr txBox="1"/>
          <p:nvPr/>
        </p:nvSpPr>
        <p:spPr>
          <a:xfrm>
            <a:off x="5223895" y="3672475"/>
            <a:ext cx="3802342" cy="307777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Weekers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ongelimiteerd salderen “mag”</a:t>
            </a:r>
            <a:endParaRPr lang="nl-NL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Ovaal 6"/>
          <p:cNvSpPr/>
          <p:nvPr/>
        </p:nvSpPr>
        <p:spPr>
          <a:xfrm>
            <a:off x="220343" y="5337212"/>
            <a:ext cx="82380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457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4704" y="476672"/>
            <a:ext cx="7772400" cy="3312368"/>
          </a:xfrm>
        </p:spPr>
        <p:txBody>
          <a:bodyPr>
            <a:normAutofit fontScale="90000"/>
          </a:bodyPr>
          <a:lstStyle/>
          <a:p>
            <a:r>
              <a:rPr lang="nl-NL" sz="3600" b="1" dirty="0" smtClean="0"/>
              <a:t>Nederland start door met </a:t>
            </a:r>
            <a:r>
              <a:rPr lang="nl-NL" sz="3600" b="1" dirty="0"/>
              <a:t>zonnestroom in een chaotische </a:t>
            </a:r>
            <a:r>
              <a:rPr lang="nl-NL" sz="3600" b="1" dirty="0" smtClean="0"/>
              <a:t>markt</a:t>
            </a:r>
            <a:r>
              <a:rPr lang="nl-NL" sz="3600" b="1" dirty="0"/>
              <a:t/>
            </a:r>
            <a:br>
              <a:rPr lang="nl-NL" sz="3600" b="1" dirty="0"/>
            </a:br>
            <a:r>
              <a:rPr lang="nl-NL" sz="3600" b="1" dirty="0"/>
              <a:t/>
            </a:r>
            <a:br>
              <a:rPr lang="nl-NL" sz="3600" b="1" dirty="0"/>
            </a:br>
            <a:r>
              <a:rPr lang="nl-NL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Goede zaken gewenst …</a:t>
            </a:r>
            <a:br>
              <a:rPr lang="nl-NL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… alstublieft met hoge kwaliteit …</a:t>
            </a:r>
            <a:br>
              <a:rPr lang="nl-NL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… met verpletterend goede klantenservice (ook </a:t>
            </a:r>
            <a:r>
              <a:rPr lang="nl-NL" sz="16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post-sale</a:t>
            </a:r>
            <a:r>
              <a:rPr lang="nl-NL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…</a:t>
            </a:r>
            <a:br>
              <a:rPr lang="nl-NL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… en met veel betere en </a:t>
            </a:r>
            <a:r>
              <a:rPr lang="nl-NL" sz="1600" b="1" i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betrouwbare</a:t>
            </a:r>
            <a:r>
              <a:rPr lang="nl-NL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marktcijfers alstublieft …</a:t>
            </a:r>
            <a:br>
              <a:rPr lang="nl-NL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nl-NL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12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Sag nicht: "Ich habe die Wahrheit gefunden", sondern: "Ich habe eine Wahrheit gefunden" </a:t>
            </a:r>
            <a:r>
              <a:rPr lang="de-DE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de-DE" sz="1200" i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Kahlil</a:t>
            </a:r>
            <a:r>
              <a:rPr lang="de-DE" sz="12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Gibran, 1883 </a:t>
            </a:r>
            <a:r>
              <a:rPr lang="de-DE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de-DE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1931</a:t>
            </a:r>
            <a:r>
              <a:rPr lang="de-DE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nl-NL" sz="3600" b="1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205398" y="3933056"/>
            <a:ext cx="4602979" cy="1126976"/>
          </a:xfrm>
        </p:spPr>
        <p:txBody>
          <a:bodyPr>
            <a:normAutofit fontScale="85000" lnSpcReduction="20000"/>
          </a:bodyPr>
          <a:lstStyle/>
          <a:p>
            <a:r>
              <a:rPr lang="nl-NL" sz="2400" i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Peter J. </a:t>
            </a:r>
            <a:r>
              <a:rPr lang="nl-NL" sz="2400" i="1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2400" i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- Polder PV</a:t>
            </a:r>
          </a:p>
          <a:p>
            <a:r>
              <a:rPr lang="nl-NL" sz="2400" i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Leiden (ZH)</a:t>
            </a:r>
          </a:p>
          <a:p>
            <a:r>
              <a:rPr lang="nl-NL" sz="1600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2"/>
              </a:rPr>
              <a:t>www.polderpv.nl</a:t>
            </a:r>
            <a:endParaRPr lang="nl-NL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info@polderpv.nl</a:t>
            </a:r>
            <a:endParaRPr lang="nl-NL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229200"/>
            <a:ext cx="54864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7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56" y="528694"/>
            <a:ext cx="6792373" cy="518271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</p:spPr>
        <p:txBody>
          <a:bodyPr>
            <a:normAutofit/>
          </a:bodyPr>
          <a:lstStyle/>
          <a:p>
            <a:pPr algn="l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64698" y="154186"/>
            <a:ext cx="8106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“Historie”: Achtbaan traject met de capaciteits-uitbouw van PV in 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</a:t>
            </a:r>
            <a:endParaRPr lang="nl-NL" sz="14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Rechte verbindingslijn 6"/>
          <p:cNvCxnSpPr/>
          <p:nvPr/>
        </p:nvCxnSpPr>
        <p:spPr>
          <a:xfrm>
            <a:off x="-18711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/>
          <p:cNvSpPr txBox="1"/>
          <p:nvPr/>
        </p:nvSpPr>
        <p:spPr>
          <a:xfrm>
            <a:off x="107504" y="1797759"/>
            <a:ext cx="20519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De hellingshoek stijgt weer … na xxx maal op de startknop drukken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000" dirty="0">
                <a:latin typeface="Verdana" pitchFamily="34" charset="0"/>
                <a:ea typeface="Verdana" pitchFamily="34" charset="0"/>
                <a:cs typeface="Verdana" pitchFamily="34" charset="0"/>
              </a:rPr>
              <a:t>Status: CBS 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2010.</a:t>
            </a:r>
          </a:p>
          <a:p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(revisie Engelstalige versie 2012: </a:t>
            </a:r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unchanged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292080" y="1124916"/>
            <a:ext cx="2639224" cy="400110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EPA/EPR/MAP  gekkenhuis (van Geel). Kosten 2003: €</a:t>
            </a:r>
            <a:r>
              <a:rPr lang="nl-NL" sz="1000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mln</a:t>
            </a:r>
            <a:r>
              <a:rPr lang="nl-NL" sz="1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235</a:t>
            </a:r>
            <a:endParaRPr lang="nl-NL" sz="1000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4640294" y="5711404"/>
            <a:ext cx="1869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&lt;&lt;&lt; NOVEM &gt;&gt;&gt;</a:t>
            </a:r>
            <a:endParaRPr lang="nl-NL" sz="12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4" name="Rechte verbindingslijn met pijl 13"/>
          <p:cNvCxnSpPr/>
          <p:nvPr/>
        </p:nvCxnSpPr>
        <p:spPr>
          <a:xfrm>
            <a:off x="5292080" y="4217731"/>
            <a:ext cx="425363" cy="37704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/>
          <p:cNvSpPr txBox="1"/>
          <p:nvPr/>
        </p:nvSpPr>
        <p:spPr>
          <a:xfrm>
            <a:off x="3714938" y="3956121"/>
            <a:ext cx="1850711" cy="261610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Polder PV 0,372 </a:t>
            </a:r>
            <a:r>
              <a:rPr lang="nl-NL" sz="1100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kWp</a:t>
            </a:r>
            <a:endParaRPr lang="nl-NL" sz="1100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0" name="Rechte verbindingslijn met pijl 19"/>
          <p:cNvCxnSpPr/>
          <p:nvPr/>
        </p:nvCxnSpPr>
        <p:spPr>
          <a:xfrm>
            <a:off x="6084168" y="1544922"/>
            <a:ext cx="425301" cy="587934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vak 23"/>
          <p:cNvSpPr txBox="1"/>
          <p:nvPr/>
        </p:nvSpPr>
        <p:spPr>
          <a:xfrm>
            <a:off x="6593669" y="5711403"/>
            <a:ext cx="942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2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MEP &gt;&gt;&gt;</a:t>
            </a:r>
            <a:endParaRPr lang="nl-NL" sz="12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1" name="Rechte verbindingslijn met pijl 30"/>
          <p:cNvCxnSpPr/>
          <p:nvPr/>
        </p:nvCxnSpPr>
        <p:spPr>
          <a:xfrm>
            <a:off x="7355333" y="4217731"/>
            <a:ext cx="0" cy="55814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kstvak 37"/>
          <p:cNvSpPr txBox="1"/>
          <p:nvPr/>
        </p:nvSpPr>
        <p:spPr>
          <a:xfrm>
            <a:off x="8070192" y="5711402"/>
            <a:ext cx="942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2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SDE &gt;&gt;&gt;</a:t>
            </a:r>
            <a:endParaRPr lang="nl-NL" sz="12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9" name="Tekstvak 38"/>
          <p:cNvSpPr txBox="1"/>
          <p:nvPr/>
        </p:nvSpPr>
        <p:spPr>
          <a:xfrm>
            <a:off x="7355333" y="5619068"/>
            <a:ext cx="51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†</a:t>
            </a:r>
            <a:endParaRPr lang="nl-NL" sz="24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0" name="Tekstvak 39"/>
          <p:cNvSpPr txBox="1"/>
          <p:nvPr/>
        </p:nvSpPr>
        <p:spPr>
          <a:xfrm>
            <a:off x="8860588" y="5619251"/>
            <a:ext cx="304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nl-NL" sz="24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3" name="Afbeelding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7" y="3552085"/>
            <a:ext cx="1942654" cy="154673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2" name="Rechte verbindingslijn met pijl 31"/>
          <p:cNvCxnSpPr/>
          <p:nvPr/>
        </p:nvCxnSpPr>
        <p:spPr>
          <a:xfrm>
            <a:off x="6296818" y="2676155"/>
            <a:ext cx="103110" cy="1311639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kstvak 43"/>
          <p:cNvSpPr txBox="1"/>
          <p:nvPr/>
        </p:nvSpPr>
        <p:spPr>
          <a:xfrm>
            <a:off x="921321" y="4698708"/>
            <a:ext cx="1205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Floriade</a:t>
            </a:r>
            <a:r>
              <a:rPr lang="nl-NL" sz="1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2002</a:t>
            </a:r>
            <a:br>
              <a:rPr lang="nl-NL" sz="1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© Google </a:t>
            </a:r>
            <a:r>
              <a:rPr lang="nl-NL" sz="1000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Maps</a:t>
            </a:r>
            <a:endParaRPr lang="nl-NL" sz="1000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4973473" y="2245268"/>
            <a:ext cx="1609431" cy="43088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Floriade</a:t>
            </a:r>
            <a:r>
              <a:rPr lang="nl-NL" sz="11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2,3 </a:t>
            </a:r>
            <a:r>
              <a:rPr lang="nl-NL" sz="1100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1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nl-NL" sz="11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1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(EZ subs. €</a:t>
            </a:r>
            <a:r>
              <a:rPr lang="nl-NL" sz="1100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mln</a:t>
            </a:r>
            <a:r>
              <a:rPr lang="nl-NL" sz="11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5,2) </a:t>
            </a:r>
            <a:endParaRPr lang="nl-NL" sz="1100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5" name="Rechte verbindingslijn met pijl 44"/>
          <p:cNvCxnSpPr/>
          <p:nvPr/>
        </p:nvCxnSpPr>
        <p:spPr>
          <a:xfrm flipV="1">
            <a:off x="7884368" y="1838890"/>
            <a:ext cx="657226" cy="293698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kstvak 40"/>
          <p:cNvSpPr txBox="1"/>
          <p:nvPr/>
        </p:nvSpPr>
        <p:spPr>
          <a:xfrm rot="5400000">
            <a:off x="8057485" y="4242188"/>
            <a:ext cx="192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Wateringseveld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Den Haag</a:t>
            </a:r>
            <a:endParaRPr lang="nl-NL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6968996" y="3756066"/>
            <a:ext cx="1145897" cy="461665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Brinkhorst</a:t>
            </a:r>
            <a:r>
              <a:rPr lang="nl-NL" sz="12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woestenij</a:t>
            </a:r>
            <a:endParaRPr lang="nl-NL" sz="1200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7" name="Tekstvak 46"/>
          <p:cNvSpPr txBox="1"/>
          <p:nvPr/>
        </p:nvSpPr>
        <p:spPr>
          <a:xfrm>
            <a:off x="6918320" y="1858370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Dutch </a:t>
            </a:r>
            <a:r>
              <a:rPr lang="nl-NL" sz="1600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going</a:t>
            </a:r>
            <a:r>
              <a:rPr lang="nl-NL" sz="1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$</a:t>
            </a:r>
            <a:r>
              <a:rPr lang="nl-NL" sz="1600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olar</a:t>
            </a:r>
            <a:r>
              <a:rPr lang="nl-NL" sz="1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nut$ at last?</a:t>
            </a:r>
            <a:endParaRPr lang="nl-NL" sz="16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 rot="16200000">
            <a:off x="1835287" y="3876178"/>
            <a:ext cx="2437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Grafiek: © www.polderpv.nl</a:t>
            </a:r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01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/>
          <p:cNvSpPr/>
          <p:nvPr/>
        </p:nvSpPr>
        <p:spPr>
          <a:xfrm>
            <a:off x="107504" y="3573016"/>
            <a:ext cx="3096344" cy="864096"/>
          </a:xfrm>
          <a:prstGeom prst="rect">
            <a:avLst/>
          </a:prstGeom>
          <a:solidFill>
            <a:srgbClr val="FFFFCC"/>
          </a:soli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</p:spPr>
        <p:txBody>
          <a:bodyPr>
            <a:normAutofit/>
          </a:bodyPr>
          <a:lstStyle/>
          <a:p>
            <a:pPr algn="l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-6255" y="17500"/>
            <a:ext cx="3312369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Realisaties</a:t>
            </a:r>
            <a:r>
              <a:rPr 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(MEP/) SDE </a:t>
            </a:r>
            <a:br>
              <a:rPr 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fr-FR" sz="1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status</a:t>
            </a:r>
            <a:r>
              <a:rPr 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 </a:t>
            </a:r>
            <a:r>
              <a:rPr lang="fr-FR" sz="1400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april</a:t>
            </a:r>
            <a:r>
              <a:rPr lang="fr-FR" sz="1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2012</a:t>
            </a:r>
            <a:r>
              <a:rPr lang="fr-F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algn="ctr"/>
            <a:endParaRPr 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fr-FR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Cijfers</a:t>
            </a:r>
            <a:r>
              <a:rPr lang="fr-F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Agentschap</a:t>
            </a:r>
            <a:r>
              <a:rPr lang="fr-F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NL, </a:t>
            </a:r>
            <a:r>
              <a:rPr lang="fr-FR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fr-F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(23/4)</a:t>
            </a:r>
            <a:br>
              <a:rPr lang="fr-FR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SDE 2008: 8,3 van 15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beschikt (55,3%)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SDE 2009: 18,8 van 29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beschikt (64,8%)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SDE 2010: 11,6 van 25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beschikt (46,4%)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SDE 2011: 0,7 van 50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beschikt (1,4%)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Subtotaal SDE </a:t>
            </a:r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2008-2010: 38,7 van 69 </a:t>
            </a:r>
            <a:r>
              <a:rPr lang="nl-NL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beschikt (</a:t>
            </a:r>
            <a:r>
              <a:rPr lang="nl-NL" sz="12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56,1%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SDE 2008-2011: </a:t>
            </a:r>
            <a:r>
              <a:rPr lang="nl-NL" sz="12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39,4 </a:t>
            </a:r>
            <a:r>
              <a:rPr lang="nl-NL" sz="1200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van 119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beschikt (33,0%) - €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mln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326 toegezegd</a:t>
            </a:r>
          </a:p>
          <a:p>
            <a:pPr algn="ctr"/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1 mei 2012 accumulatie alle jaren: 9.697 ingeschreven installaties, 9.133 SDE. All-in: </a:t>
            </a:r>
            <a:r>
              <a:rPr lang="nl-NL" sz="12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59,582 </a:t>
            </a:r>
            <a:r>
              <a:rPr lang="nl-NL" sz="1200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waarvan </a:t>
            </a:r>
            <a:r>
              <a:rPr lang="nl-NL" sz="12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47,275 </a:t>
            </a:r>
            <a:r>
              <a:rPr lang="nl-NL" sz="1200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2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SDE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algn="ctr"/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Duizenden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aanvragen door de papiershredder, talloze “creatieve” trucs om een kans te maken.“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Stifling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bureaucracy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” 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 “maximeringen”.</a:t>
            </a:r>
          </a:p>
          <a:p>
            <a:pPr algn="ctr"/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Voor masochisten: Polder PV 17 pagina’s “SDE en PV”, en &gt;300  artikelen op website. Unieke SDE  tariefcomponenten tabel.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878315" y="5468559"/>
            <a:ext cx="4719510" cy="461665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Feit: Vlaanderen </a:t>
            </a:r>
            <a:r>
              <a:rPr lang="nl-NL" sz="12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nieuw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bouw 2011 (status 2 mei 2012):  </a:t>
            </a:r>
            <a:r>
              <a:rPr lang="nl-NL" sz="12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845 </a:t>
            </a:r>
            <a:r>
              <a:rPr lang="nl-NL" sz="1200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MWac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82.155 nieuwe installaties.</a:t>
            </a:r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8" name="Rechte verbindingslijn 7"/>
          <p:cNvCxnSpPr/>
          <p:nvPr/>
        </p:nvCxnSpPr>
        <p:spPr>
          <a:xfrm>
            <a:off x="2115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41" y="153720"/>
            <a:ext cx="5811859" cy="5295293"/>
          </a:xfrm>
          <a:prstGeom prst="rect">
            <a:avLst/>
          </a:prstGeom>
        </p:spPr>
      </p:pic>
      <p:sp>
        <p:nvSpPr>
          <p:cNvPr id="23" name="Tekstvak 22"/>
          <p:cNvSpPr txBox="1"/>
          <p:nvPr/>
        </p:nvSpPr>
        <p:spPr>
          <a:xfrm>
            <a:off x="4888057" y="4987348"/>
            <a:ext cx="2700026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Conclusie NL: 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“Veel </a:t>
            </a:r>
            <a:r>
              <a:rPr lang="nl-NL" sz="12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ambtelijk geschreeuw, bitter weinig wol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”.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7" name="Rechte verbindingslijn 26"/>
          <p:cNvCxnSpPr/>
          <p:nvPr/>
        </p:nvCxnSpPr>
        <p:spPr>
          <a:xfrm>
            <a:off x="3306114" y="0"/>
            <a:ext cx="0" cy="610023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/>
          <p:cNvCxnSpPr/>
          <p:nvPr/>
        </p:nvCxnSpPr>
        <p:spPr>
          <a:xfrm>
            <a:off x="3203848" y="4437112"/>
            <a:ext cx="674467" cy="1031447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25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</p:spPr>
        <p:txBody>
          <a:bodyPr>
            <a:normAutofit/>
          </a:bodyPr>
          <a:lstStyle/>
          <a:p>
            <a:pPr algn="l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cxnSp>
        <p:nvCxnSpPr>
          <p:cNvPr id="8" name="Rechte verbindingslijn 7"/>
          <p:cNvCxnSpPr/>
          <p:nvPr/>
        </p:nvCxnSpPr>
        <p:spPr>
          <a:xfrm>
            <a:off x="2115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43" y="711788"/>
            <a:ext cx="6264696" cy="490881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44713" y="219998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Spectaculaire groei Vlaanderen: ook mogelijk in Nederland??</a:t>
            </a:r>
            <a:endParaRPr lang="nl-NL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2163875" y="5517232"/>
            <a:ext cx="4904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Accumulatie AC vermogen Vlaanderen (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MWac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algn="ctr"/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http</a:t>
            </a:r>
            <a:r>
              <a:rPr lang="nl-NL" sz="1000" dirty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://www.polderpv.nl/PV_Belgie_markt_jaaroverzicht.htm</a:t>
            </a:r>
            <a:endParaRPr lang="nl-NL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 rot="18656778">
            <a:off x="2880465" y="2979416"/>
            <a:ext cx="37240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24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Kansen! Ook voor U!</a:t>
            </a:r>
            <a:endParaRPr lang="nl-NL" sz="24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62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</p:spPr>
        <p:txBody>
          <a:bodyPr>
            <a:normAutofit/>
          </a:bodyPr>
          <a:lstStyle/>
          <a:p>
            <a:pPr algn="l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17631" y="554886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Harde cijfers en prognoses markt ontwikkeling PV in Nederland. Een poging tot opklaring van wat mistbanken.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2115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>
            <a:off x="395536" y="3995691"/>
            <a:ext cx="83529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maandrapportages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Vergelijking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progressie met voortgang volume rapportages VREG / Vlaanderen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meest recente data (</a:t>
            </a:r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revisie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maandcijfers!)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Ontwikkeling CBS volumes,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vermogen, en niet gecertificeerd vermogen op basis van “verantwoorde schattingen met medewerking van natte vingers.”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Explosie aanbieders en PV-acties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Prognose 2011 - 2012</a:t>
            </a:r>
          </a:p>
        </p:txBody>
      </p:sp>
      <p:sp>
        <p:nvSpPr>
          <p:cNvPr id="5" name="Tekstvak 4"/>
          <p:cNvSpPr txBox="1"/>
          <p:nvPr/>
        </p:nvSpPr>
        <p:spPr>
          <a:xfrm rot="5400000">
            <a:off x="7012436" y="3974013"/>
            <a:ext cx="3821559" cy="430887"/>
          </a:xfrm>
          <a:prstGeom prst="rect">
            <a:avLst/>
          </a:prstGeom>
          <a:noFill/>
        </p:spPr>
        <p:txBody>
          <a:bodyPr vert="horz" wrap="square" rtlCol="0" anchor="ctr" anchorCtr="0">
            <a:spAutoFit/>
          </a:bodyPr>
          <a:lstStyle/>
          <a:p>
            <a:pPr algn="ctr"/>
            <a:r>
              <a:rPr lang="nl-N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Zonnewende, Merenwijk, Leiden 1977 / 1992 </a:t>
            </a:r>
            <a:br>
              <a:rPr lang="nl-N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© Peter J. </a:t>
            </a:r>
            <a:r>
              <a:rPr lang="nl-NL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/ www.polderpv.nl</a:t>
            </a:r>
            <a:endParaRPr lang="nl-NL" sz="1100" dirty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85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</p:spPr>
        <p:txBody>
          <a:bodyPr>
            <a:normAutofit/>
          </a:bodyPr>
          <a:lstStyle/>
          <a:p>
            <a:pPr algn="l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96532" y="188640"/>
            <a:ext cx="8523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Maandelijkse grafiek updates </a:t>
            </a:r>
            <a:r>
              <a:rPr lang="nl-NL" sz="1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rapporten door Polder PV 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(sinds april 2009) </a:t>
            </a:r>
            <a:b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Ontwikkeling  </a:t>
            </a:r>
            <a:r>
              <a:rPr lang="nl-NL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gecertificeerde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capaciteit (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volgens maandrapporten.</a:t>
            </a:r>
            <a:endParaRPr lang="nl-NL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2115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/>
          <p:cNvSpPr txBox="1"/>
          <p:nvPr/>
        </p:nvSpPr>
        <p:spPr>
          <a:xfrm>
            <a:off x="4490140" y="1340768"/>
            <a:ext cx="39265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&lt;&lt;&lt;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Links: Progressie van accumulatie van de PV-capaciteit per maand volgens maandrapporten 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sinds eerste expliciet opgegeven waarde (eind 2009). Status april 2012: 59,582 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96532" y="3717032"/>
            <a:ext cx="43093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Rechts: Nieuw bijgeschreven vermogen</a:t>
            </a:r>
            <a:r>
              <a:rPr lang="nl-NL" sz="1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per maand (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). Negatieve groei begin 2010 vermoedelijk veroorzaakt door administratieve registratie problemen / </a:t>
            </a:r>
            <a:r>
              <a:rPr lang="nl-NL" sz="14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glitches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in rapportages. Hoogste volume nieuwe inschrijvingen in maart 2012: 3,086 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nl-NL" sz="1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&gt;&gt;&gt;</a:t>
            </a:r>
          </a:p>
          <a:p>
            <a:pPr algn="r"/>
            <a:endParaRPr lang="nl-NL" sz="14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r>
              <a:rPr lang="nl-NL" sz="10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</a:t>
            </a:r>
            <a:r>
              <a:rPr lang="nl-NL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Niet noodzakelijkerwijs daadwerkelijk nieuw geplaatst vermogen in die maand!</a:t>
            </a:r>
            <a:endParaRPr lang="nl-NL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32" y="721258"/>
            <a:ext cx="4095750" cy="283845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373" y="3284984"/>
            <a:ext cx="40957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9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</p:spPr>
        <p:txBody>
          <a:bodyPr>
            <a:normAutofit/>
          </a:bodyPr>
          <a:lstStyle/>
          <a:p>
            <a:pPr algn="l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95536" y="127561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Nieuwste markt gegevens gecertificeerde PV-capaciteit </a:t>
            </a:r>
            <a:r>
              <a:rPr lang="nl-NL" sz="1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Ververste historische cijfers 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verstrekt aan Polder PV, status 23 april 2012</a:t>
            </a:r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Rechte verbindingslijn 6"/>
          <p:cNvCxnSpPr/>
          <p:nvPr/>
        </p:nvCxnSpPr>
        <p:spPr>
          <a:xfrm>
            <a:off x="2115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>
            <a:off x="827583" y="4941168"/>
            <a:ext cx="7560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 blauw geaccumuleerde gecertificeerde PV-capaciteit  (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MWp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volgens oorspronkelijk gepubliceerde maandrapporten (details pas vanaf 2010 gepubliceerd na expliciet verzoek Polder PV). In rood de meest recent beschikbare data: Niveau structureel hoger dan in oorspronkelijke data.</a:t>
            </a:r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253" y="650781"/>
            <a:ext cx="6297502" cy="428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0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076" y="6230615"/>
            <a:ext cx="5915000" cy="490066"/>
          </a:xfrm>
        </p:spPr>
        <p:txBody>
          <a:bodyPr>
            <a:normAutofit/>
          </a:bodyPr>
          <a:lstStyle/>
          <a:p>
            <a:pPr algn="l"/>
            <a: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Nederland start door met zonnestroom in een chaotische markt</a:t>
            </a:r>
            <a:br>
              <a:rPr lang="nl-N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P.J. </a:t>
            </a:r>
            <a:r>
              <a:rPr lang="nl-NL" sz="1200" i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Segaar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www.polderpv.nl</a:t>
            </a:r>
            <a:endParaRPr lang="nl-NL" sz="12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6257838"/>
            <a:ext cx="2160240" cy="4575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95536" y="127561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Nieuwste markt gegevens PV-capaciteit CBS &amp; </a:t>
            </a:r>
            <a:r>
              <a:rPr lang="nl-NL" sz="1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data </a:t>
            </a:r>
            <a:r>
              <a:rPr lang="nl-NL" sz="1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  <a: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nl-NL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Ververste historische cijfers </a:t>
            </a:r>
            <a:r>
              <a:rPr lang="nl-NL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verstrekt aan Polder PV, status 23 april 2012</a:t>
            </a:r>
            <a:endParaRPr lang="nl-N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Rechte verbindingslijn 6"/>
          <p:cNvCxnSpPr/>
          <p:nvPr/>
        </p:nvCxnSpPr>
        <p:spPr>
          <a:xfrm>
            <a:off x="2115" y="6100236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75256"/>
            <a:ext cx="6336704" cy="4206896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683219" y="4725144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Ontwikkeling van cumulaties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netgekoppelde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(lichtgroen) en autonome PV-capaciteit (donkergroen, beide achterste brede kolommen) volgens CBS statistieken. En, in smalle kolommen vooraan, ontwikkeling van de capaciteit van het gecertificeerde, 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gereviseerde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bij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geregistreerde volume (rood) en de resulterende </a:t>
            </a:r>
            <a:r>
              <a:rPr lang="nl-NL" sz="12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niet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bij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geregistreerde  capaciteit (geel). Waarbij er van wordt uitgegaan dat “geel” = CBS totaal (bovenzijde groene kolommen) minus 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volume per jaar (rood). Gegevens voor 2012 (</a:t>
            </a:r>
            <a:r>
              <a:rPr lang="nl-NL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CertiQ</a:t>
            </a:r>
            <a:r>
              <a:rPr lang="nl-NL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tot en met april bekend (maandrapporten).</a:t>
            </a:r>
            <a:endParaRPr lang="nl-NL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40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14883</TotalTime>
  <Words>2354</Words>
  <Application>Microsoft Office PowerPoint</Application>
  <PresentationFormat>Diavoorstelling (4:3)</PresentationFormat>
  <Paragraphs>292</Paragraphs>
  <Slides>24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5" baseType="lpstr">
      <vt:lpstr>Kantoorthema</vt:lpstr>
      <vt:lpstr>Nederland start door met zonnestroom in een chaotische markt  The Solar Future NL ‘12</vt:lpstr>
      <vt:lpstr>Nederland start door met zonnestroom in een chaotische markt P.J. Segaar  - www.polderpv.nl</vt:lpstr>
      <vt:lpstr>Nederland start door met zonnestroom in een chaotische markt P.J. Segaar  - www.polderpv.nl</vt:lpstr>
      <vt:lpstr>Nederland start door met zonnestroom in een chaotische markt P.J. Segaar  - www.polderpv.nl</vt:lpstr>
      <vt:lpstr>Nederland start door met zonnestroom in een chaotische markt P.J. Segaar  - www.polderpv.nl</vt:lpstr>
      <vt:lpstr>Nederland start door met zonnestroom in een chaotische markt P.J. Segaar  - www.polderpv.nl</vt:lpstr>
      <vt:lpstr>Nederland start door met zonnestroom in een chaotische markt P.J. Segaar  - www.polderpv.nl</vt:lpstr>
      <vt:lpstr>Nederland start door met zonnestroom in een chaotische markt P.J. Segaar  - www.polderpv.nl</vt:lpstr>
      <vt:lpstr>Nederland start door met zonnestroom in een chaotische markt P.J. Segaar  - www.polderpv.nl</vt:lpstr>
      <vt:lpstr>Nederland start door met zonnestroom in een chaotische markt P.J. Segaar  - www.polderpv.nl</vt:lpstr>
      <vt:lpstr>Nederland start door met zonnestroom in een chaotische markt P.J. Segaar  - www.polderpv.nl</vt:lpstr>
      <vt:lpstr>Nederland start door met zonnestroom in een chaotische markt P.J. Segaar  - www.polderpv.nl</vt:lpstr>
      <vt:lpstr>Nederland start door met zonnestroom in een chaotische markt P.J. Segaar  - www.polderpv.nl</vt:lpstr>
      <vt:lpstr>Nederland start door met zonnestroom in een chaotische markt P.J. Segaar  - www.polderpv.nl</vt:lpstr>
      <vt:lpstr>Nederland start door met zonnestroom in een chaotische markt P.J. Segaar  - www.polderpv.nl</vt:lpstr>
      <vt:lpstr>Nederland start door met zonnestroom in een chaotische markt P.J. Segaar  - www.polderpv.nl</vt:lpstr>
      <vt:lpstr>Nederland start door met zonnestroom in een chaotische markt P.J. Segaar  - www.polderpv.nl</vt:lpstr>
      <vt:lpstr>Nederland start door met zonnestroom in een chaotische markt P.J. Segaar  - www.polderpv.nl</vt:lpstr>
      <vt:lpstr>Nederland start door met zonnestroom in een chaotische markt P.J. Segaar  - www.polderpv.nl</vt:lpstr>
      <vt:lpstr>Nederland start door met zonnestroom in een chaotische markt P.J. Segaar  - www.polderpv.nl</vt:lpstr>
      <vt:lpstr>Nederland start door met zonnestroom in een chaotische markt P.J. Segaar  - www.polderpv.nl</vt:lpstr>
      <vt:lpstr>Nederland start door met zonnestroom in een chaotische markt P.J. Segaar  - www.polderpv.nl</vt:lpstr>
      <vt:lpstr>Nederland start door met zonnestroom in een chaotische markt P.J. Segaar  - www.polderpv.nl</vt:lpstr>
      <vt:lpstr>Nederland start door met zonnestroom in een chaotische markt  Goede zaken gewenst … … alstublieft met hoge kwaliteit … … met verpletterend goede klantenservice (ook post-sale) … … en met veel betere en betrouwbare marktcijfers alstublieft …  Sag nicht: "Ich habe die Wahrheit gefunden", sondern: "Ich habe eine Wahrheit gefunden"  (Kahlil Gibran, 1883 - 1931)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Nederland start door met zonnestroom in een chaotische markt</dc:title>
  <dc:creator>van Heuven</dc:creator>
  <cp:lastModifiedBy>van Heuven</cp:lastModifiedBy>
  <cp:revision>714</cp:revision>
  <dcterms:created xsi:type="dcterms:W3CDTF">2012-04-12T09:31:01Z</dcterms:created>
  <dcterms:modified xsi:type="dcterms:W3CDTF">2012-05-20T22:12:06Z</dcterms:modified>
</cp:coreProperties>
</file>